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33" r:id="rId3"/>
    <p:sldId id="434" r:id="rId4"/>
    <p:sldId id="313" r:id="rId5"/>
    <p:sldId id="438" r:id="rId6"/>
    <p:sldId id="260" r:id="rId7"/>
    <p:sldId id="314" r:id="rId8"/>
    <p:sldId id="319" r:id="rId9"/>
    <p:sldId id="317" r:id="rId10"/>
    <p:sldId id="318" r:id="rId11"/>
    <p:sldId id="316" r:id="rId12"/>
    <p:sldId id="315" r:id="rId13"/>
    <p:sldId id="320" r:id="rId14"/>
    <p:sldId id="323" r:id="rId15"/>
    <p:sldId id="324" r:id="rId16"/>
    <p:sldId id="325" r:id="rId17"/>
    <p:sldId id="326" r:id="rId18"/>
    <p:sldId id="328" r:id="rId19"/>
    <p:sldId id="436" r:id="rId20"/>
    <p:sldId id="338" r:id="rId21"/>
    <p:sldId id="339" r:id="rId22"/>
    <p:sldId id="340" r:id="rId23"/>
    <p:sldId id="341" r:id="rId24"/>
    <p:sldId id="344" r:id="rId25"/>
    <p:sldId id="343" r:id="rId26"/>
    <p:sldId id="342" r:id="rId27"/>
    <p:sldId id="435" r:id="rId28"/>
    <p:sldId id="345" r:id="rId29"/>
    <p:sldId id="347" r:id="rId30"/>
    <p:sldId id="437" r:id="rId31"/>
    <p:sldId id="34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5086A0-4E22-B291-D54E-33000D1AEDAE}" name="HEALEY, Helen (WIRRAL COMMUNITY HEALTH AND CARE NHS FOUNDATION TRUST)" initials="HH(CHACNFT" userId="S::helen.healey1@nhs.net::fcbb4b46-3baf-48a0-88ed-a8c6fa82fbd3" providerId="AD"/>
  <p188:author id="{D1DD25BC-F26C-3CB2-C52F-B8F441DAE1AF}" name="CLEARKIN, Karen (WIRRAL COMMUNITY HEALTH AND CARE NHS FOUNDATION TRUST)" initials="CK(CHACNFT" userId="S::karen.clearkin@nhs.net::dc9a45e8-7932-4af4-a9f2-11bf9e03eb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3" d="100"/>
          <a:sy n="63" d="100"/>
        </p:scale>
        <p:origin x="7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19DE-0CB8-4C7D-A959-256C19962F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00169D-AFA1-41A8-A928-307334CB2D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C1508-8AED-47AB-92EC-8BF52073D41A}"/>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C2DEE087-191C-4068-ACFF-A15F4532C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E1F6F8-A6F2-46A3-BCC2-08FD070440D5}"/>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645500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B1C0-B547-403C-917E-6C31782907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81CB3-82F8-49B2-9EF4-11AEDBF1DB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F7F9C-108E-4A00-A5D8-B12F6AD5391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9D4E9D8-6FEE-44DD-8203-E9A77717DA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93130C5-D907-4916-B0D8-4C57E7C1CB8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5217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AE953-8AC8-4793-AEE7-9A07E38ABF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D0ADE7-9F48-407F-BB3B-552A901EFB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2B577-6501-4AEB-9413-B76E8361B7E6}"/>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185945BB-CACB-42A3-A9B2-F598A505623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E29BC52-5AC2-42B8-B4E4-DABDE566253A}"/>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2715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19DE-0CB8-4C7D-A959-256C19962F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00169D-AFA1-41A8-A928-307334CB2D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C1508-8AED-47AB-92EC-8BF52073D41A}"/>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C2DEE087-191C-4068-ACFF-A15F4532C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E1F6F8-A6F2-46A3-BCC2-08FD070440D5}"/>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165079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0C9E-7696-4255-B06B-022B015FF4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318DB2-0500-4BF2-9401-B5D56FC3B82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C5D35D-BF70-4E10-ACB2-705D3B18F6F0}"/>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B6E747F-D661-4A03-A8DB-6D22EC7272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8D3C27C-3D19-4079-BADD-09E7D456430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7719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1E0B-4904-48EB-A7C8-303F0C8EB6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286984-2A7C-4F57-BE15-EED65BF798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BCB18F-2FF8-4350-AC62-BE437B475715}"/>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B04488BA-7103-47A2-AD9C-066B93DBEE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4881139-5D27-483B-AB57-A4ABB7688EF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336776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74E5-1F0F-46C4-8418-DC010EF0F9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4D56F1-5D41-4E06-945B-5E8CDF7CB2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2EE7AE-9EBC-43F7-8A17-24C6CC6D0C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05DA0C-59D0-4172-AA2E-41CB59FBF70F}"/>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F786FD82-1581-4406-B5FA-18E7A0A588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8BF2375-2EF9-4C04-A9E6-A151D404B4DD}"/>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67570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EBAF-40BE-4A49-8F9A-A49BCD5301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674536-8482-49F1-BE7A-6467C2C6E3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AA33E-E674-493D-A2CA-8725A9D704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8B2E8-2231-4685-9A86-BD10A14ED9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6D6EA-45DF-4D37-9FF3-578B32641C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A1C12F-18B3-4227-951E-04AE692949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8" name="Footer Placeholder 7">
            <a:extLst>
              <a:ext uri="{FF2B5EF4-FFF2-40B4-BE49-F238E27FC236}">
                <a16:creationId xmlns:a16="http://schemas.microsoft.com/office/drawing/2014/main" id="{2422809F-3D04-4260-8ADA-735B207BF9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A70ACDB-CFB1-473B-8ED7-9F8CD5F287CC}"/>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037423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3AF3-5A45-4BF4-BBB8-51713E2CB1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53E525-363F-4061-A2A6-EA45D1CF35D3}"/>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4" name="Footer Placeholder 3">
            <a:extLst>
              <a:ext uri="{FF2B5EF4-FFF2-40B4-BE49-F238E27FC236}">
                <a16:creationId xmlns:a16="http://schemas.microsoft.com/office/drawing/2014/main" id="{249E6D1D-7E8D-4ECE-9B98-19E8119D5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160824F-7BE2-49E0-BE9C-6CF5F09C4A6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643201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45C0E-FC7A-48A9-B0F0-F03BA00CDDFB}"/>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3" name="Footer Placeholder 2">
            <a:extLst>
              <a:ext uri="{FF2B5EF4-FFF2-40B4-BE49-F238E27FC236}">
                <a16:creationId xmlns:a16="http://schemas.microsoft.com/office/drawing/2014/main" id="{D288F657-47EB-4EEA-A123-22BF2FCDA9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FF1E74A-F987-46C2-8852-EAA97CE77B12}"/>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71982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2E74-0480-41AC-8BE4-6B64B430A6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0E714-5459-489C-82A5-3886716F5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AFF6A6-FCAA-4AF5-86CB-C9DF67ACA9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DE9A7-35EE-4AB3-A8F8-4271F3B73077}"/>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3EDA9852-8C6B-46CB-9125-CCC36AC6DB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3F281BD-1227-4FAD-93B6-4913435929C6}"/>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49006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0C9E-7696-4255-B06B-022B015FF4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318DB2-0500-4BF2-9401-B5D56FC3B82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C5D35D-BF70-4E10-ACB2-705D3B18F6F0}"/>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B6E747F-D661-4A03-A8DB-6D22EC7272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8D3C27C-3D19-4079-BADD-09E7D456430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536719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8E1-BB1E-4315-93AD-C2AF724EE5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C83528-29FB-4842-A4D6-5A32086A73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3BD74-1A9E-4D0B-B398-9BE5E43F0F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2CFBE-B4BF-439E-8EB3-B7D172B485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2BEDE9A0-903D-4C4E-B357-B3AD4CF8758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4A1B6C3-91CF-4B38-9168-1C8439F29619}"/>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04877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B1C0-B547-403C-917E-6C31782907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81CB3-82F8-49B2-9EF4-11AEDBF1DB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F7F9C-108E-4A00-A5D8-B12F6AD5391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9D4E9D8-6FEE-44DD-8203-E9A77717DA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93130C5-D907-4916-B0D8-4C57E7C1CB8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63234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AE953-8AC8-4793-AEE7-9A07E38ABF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D0ADE7-9F48-407F-BB3B-552A901EFB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2B577-6501-4AEB-9413-B76E8361B7E6}"/>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185945BB-CACB-42A3-A9B2-F598A505623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E29BC52-5AC2-42B8-B4E4-DABDE566253A}"/>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2707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1E0B-4904-48EB-A7C8-303F0C8EB6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286984-2A7C-4F57-BE15-EED65BF798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BCB18F-2FF8-4350-AC62-BE437B475715}"/>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B04488BA-7103-47A2-AD9C-066B93DBEE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4881139-5D27-483B-AB57-A4ABB7688EF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05099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74E5-1F0F-46C4-8418-DC010EF0F9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4D56F1-5D41-4E06-945B-5E8CDF7CB2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2EE7AE-9EBC-43F7-8A17-24C6CC6D0C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05DA0C-59D0-4172-AA2E-41CB59FBF70F}"/>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F786FD82-1581-4406-B5FA-18E7A0A588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8BF2375-2EF9-4C04-A9E6-A151D404B4DD}"/>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16751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EBAF-40BE-4A49-8F9A-A49BCD5301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674536-8482-49F1-BE7A-6467C2C6E3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AA33E-E674-493D-A2CA-8725A9D704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8B2E8-2231-4685-9A86-BD10A14ED9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6D6EA-45DF-4D37-9FF3-578B32641C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A1C12F-18B3-4227-951E-04AE692949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8" name="Footer Placeholder 7">
            <a:extLst>
              <a:ext uri="{FF2B5EF4-FFF2-40B4-BE49-F238E27FC236}">
                <a16:creationId xmlns:a16="http://schemas.microsoft.com/office/drawing/2014/main" id="{2422809F-3D04-4260-8ADA-735B207BF9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A70ACDB-CFB1-473B-8ED7-9F8CD5F287CC}"/>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28088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3AF3-5A45-4BF4-BBB8-51713E2CB1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53E525-363F-4061-A2A6-EA45D1CF35D3}"/>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4" name="Footer Placeholder 3">
            <a:extLst>
              <a:ext uri="{FF2B5EF4-FFF2-40B4-BE49-F238E27FC236}">
                <a16:creationId xmlns:a16="http://schemas.microsoft.com/office/drawing/2014/main" id="{249E6D1D-7E8D-4ECE-9B98-19E8119D5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160824F-7BE2-49E0-BE9C-6CF5F09C4A6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3535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45C0E-FC7A-48A9-B0F0-F03BA00CDDFB}"/>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3" name="Footer Placeholder 2">
            <a:extLst>
              <a:ext uri="{FF2B5EF4-FFF2-40B4-BE49-F238E27FC236}">
                <a16:creationId xmlns:a16="http://schemas.microsoft.com/office/drawing/2014/main" id="{D288F657-47EB-4EEA-A123-22BF2FCDA9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FF1E74A-F987-46C2-8852-EAA97CE77B12}"/>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4442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2E74-0480-41AC-8BE4-6B64B430A6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0E714-5459-489C-82A5-3886716F5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AFF6A6-FCAA-4AF5-86CB-C9DF67ACA9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DE9A7-35EE-4AB3-A8F8-4271F3B73077}"/>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3EDA9852-8C6B-46CB-9125-CCC36AC6DB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3F281BD-1227-4FAD-93B6-4913435929C6}"/>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83419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8E1-BB1E-4315-93AD-C2AF724EE5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C83528-29FB-4842-A4D6-5A32086A73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3BD74-1A9E-4D0B-B398-9BE5E43F0F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2CFBE-B4BF-439E-8EB3-B7D172B485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2BEDE9A0-903D-4C4E-B357-B3AD4CF8758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4A1B6C3-91CF-4B38-9168-1C8439F29619}"/>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68143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7EEBF3-A71E-42A4-89FE-552C35924A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195440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7EEBF3-A71E-42A4-89FE-552C35924A1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4012465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hyperlink" Target="https://antibioticguardian.com/"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s://www.england.nhs.uk/publication/national-infection-prevention-and-control/" TargetMode="External"/><Relationship Id="rId2" Type="http://schemas.openxmlformats.org/officeDocument/2006/relationships/hyperlink" Target="https://www.cqc.org.uk/guidance-providers/residential-adult-social-care/infection-prevention-control-care-homes" TargetMode="External"/><Relationship Id="rId1" Type="http://schemas.openxmlformats.org/officeDocument/2006/relationships/slideLayout" Target="../slideLayouts/slideLayout7.xml"/><Relationship Id="rId6" Type="http://schemas.openxmlformats.org/officeDocument/2006/relationships/hyperlink" Target="https://www.wchc.nhs.uk/services/infection-prevention-and-control/" TargetMode="External"/><Relationship Id="rId5" Type="http://schemas.openxmlformats.org/officeDocument/2006/relationships/hyperlink" Target="https://antibioticguardian.com/" TargetMode="External"/><Relationship Id="rId4" Type="http://schemas.openxmlformats.org/officeDocument/2006/relationships/hyperlink" Target="https://www.england.nhs.uk/publication/national-standards-of-healthcare-cleanliness-202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https://www.wchc.nhs.uk/services/infection-prevention-and-control/" TargetMode="External"/><Relationship Id="rId4" Type="http://schemas.openxmlformats.org/officeDocument/2006/relationships/hyperlink" Target="mailto:ipc.wirralct@nhs.ne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9EDCCBD-C90E-44C1-A7B8-ECE0533FD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6" name="TextBox 5">
            <a:extLst>
              <a:ext uri="{FF2B5EF4-FFF2-40B4-BE49-F238E27FC236}">
                <a16:creationId xmlns:a16="http://schemas.microsoft.com/office/drawing/2014/main" id="{5DEE6360-B0A8-4E2C-BBDE-5E934AED34EF}"/>
              </a:ext>
            </a:extLst>
          </p:cNvPr>
          <p:cNvSpPr txBox="1"/>
          <p:nvPr/>
        </p:nvSpPr>
        <p:spPr>
          <a:xfrm>
            <a:off x="366825" y="1238728"/>
            <a:ext cx="11458352" cy="1569660"/>
          </a:xfrm>
          <a:prstGeom prst="rect">
            <a:avLst/>
          </a:prstGeom>
          <a:noFill/>
        </p:spPr>
        <p:txBody>
          <a:bodyPr wrap="square" rtlCol="0">
            <a:spAutoFit/>
          </a:bodyPr>
          <a:lstStyle/>
          <a:p>
            <a:r>
              <a:rPr lang="en-GB" sz="4800" b="1" dirty="0">
                <a:solidFill>
                  <a:srgbClr val="002060"/>
                </a:solidFill>
              </a:rPr>
              <a:t>Infection Prevention &amp; Control  standard precautions Training – Domiciliary care </a:t>
            </a:r>
            <a:endParaRPr lang="en-GB" sz="2000" b="1" dirty="0">
              <a:solidFill>
                <a:srgbClr val="002060"/>
              </a:solidFill>
            </a:endParaRPr>
          </a:p>
        </p:txBody>
      </p:sp>
      <p:sp>
        <p:nvSpPr>
          <p:cNvPr id="7" name="TextBox 6">
            <a:extLst>
              <a:ext uri="{FF2B5EF4-FFF2-40B4-BE49-F238E27FC236}">
                <a16:creationId xmlns:a16="http://schemas.microsoft.com/office/drawing/2014/main" id="{342E07C1-C140-4448-B120-08254C929535}"/>
              </a:ext>
            </a:extLst>
          </p:cNvPr>
          <p:cNvSpPr txBox="1"/>
          <p:nvPr/>
        </p:nvSpPr>
        <p:spPr>
          <a:xfrm>
            <a:off x="297083" y="3547052"/>
            <a:ext cx="5595825" cy="523220"/>
          </a:xfrm>
          <a:prstGeom prst="rect">
            <a:avLst/>
          </a:prstGeom>
          <a:noFill/>
        </p:spPr>
        <p:txBody>
          <a:bodyPr wrap="square" rtlCol="0">
            <a:spAutoFit/>
          </a:bodyPr>
          <a:lstStyle/>
          <a:p>
            <a:r>
              <a:rPr lang="en-GB" sz="2800" b="1" dirty="0">
                <a:solidFill>
                  <a:srgbClr val="0070C0"/>
                </a:solidFill>
              </a:rPr>
              <a:t>Infection Prevention &amp; Control Team</a:t>
            </a:r>
          </a:p>
        </p:txBody>
      </p:sp>
      <p:pic>
        <p:nvPicPr>
          <p:cNvPr id="2" name="Recorded Sound">
            <a:hlinkClick r:id="" action="ppaction://media"/>
            <a:extLst>
              <a:ext uri="{FF2B5EF4-FFF2-40B4-BE49-F238E27FC236}">
                <a16:creationId xmlns:a16="http://schemas.microsoft.com/office/drawing/2014/main" id="{62105E1A-5EC1-F8D0-78FE-D37723B43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760" y="3074612"/>
            <a:ext cx="406400" cy="406400"/>
          </a:xfrm>
          <a:prstGeom prst="rect">
            <a:avLst/>
          </a:prstGeom>
        </p:spPr>
      </p:pic>
    </p:spTree>
    <p:extLst>
      <p:ext uri="{BB962C8B-B14F-4D97-AF65-F5344CB8AC3E}">
        <p14:creationId xmlns:p14="http://schemas.microsoft.com/office/powerpoint/2010/main" val="113251554"/>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107338"/>
            <a:ext cx="7655044" cy="646331"/>
          </a:xfrm>
          <a:prstGeom prst="rect">
            <a:avLst/>
          </a:prstGeom>
          <a:noFill/>
        </p:spPr>
        <p:txBody>
          <a:bodyPr wrap="none" rtlCol="0">
            <a:spAutoFit/>
          </a:bodyPr>
          <a:lstStyle/>
          <a:p>
            <a:r>
              <a:rPr lang="en-GB" sz="3600" b="1" dirty="0">
                <a:solidFill>
                  <a:srgbClr val="002060"/>
                </a:solidFill>
              </a:rPr>
              <a:t>4. Personal Protective Equipment (PPE)</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18980" y="1753669"/>
            <a:ext cx="11477846" cy="4108817"/>
          </a:xfrm>
          <a:prstGeom prst="rect">
            <a:avLst/>
          </a:prstGeom>
          <a:noFill/>
        </p:spPr>
        <p:txBody>
          <a:bodyPr wrap="square" rtlCol="0">
            <a:spAutoFit/>
          </a:bodyPr>
          <a:lstStyle/>
          <a:p>
            <a:r>
              <a:rPr lang="en-GB" b="1" dirty="0"/>
              <a:t>Gloves/Aprons</a:t>
            </a:r>
            <a:r>
              <a:rPr lang="en-GB" dirty="0"/>
              <a:t> must be:</a:t>
            </a:r>
          </a:p>
          <a:p>
            <a:pPr marL="742950" lvl="1" indent="-285750">
              <a:buFont typeface="Arial" panose="020B0604020202020204" pitchFamily="34" charset="0"/>
              <a:buChar char="•"/>
            </a:pPr>
            <a:r>
              <a:rPr lang="en-GB" dirty="0"/>
              <a:t>Changed if perforated/ripped/contaminated </a:t>
            </a:r>
          </a:p>
          <a:p>
            <a:pPr marL="742950" lvl="1" indent="-285750">
              <a:buFont typeface="Arial" panose="020B0604020202020204" pitchFamily="34" charset="0"/>
              <a:buChar char="•"/>
            </a:pPr>
            <a:r>
              <a:rPr lang="en-GB" dirty="0"/>
              <a:t>Appropriate for use, fit for purpose and well-fitted</a:t>
            </a:r>
          </a:p>
          <a:p>
            <a:pPr lvl="1"/>
            <a:endParaRPr lang="en-GB" sz="900" dirty="0"/>
          </a:p>
          <a:p>
            <a:r>
              <a:rPr lang="en-GB" b="1" dirty="0"/>
              <a:t>NB</a:t>
            </a:r>
            <a:r>
              <a:rPr lang="en-GB" dirty="0"/>
              <a:t>: double gloving is not recommended for routine care</a:t>
            </a:r>
          </a:p>
          <a:p>
            <a:pPr marL="0" lvl="1"/>
            <a:endParaRPr lang="en-GB" sz="900" b="1" dirty="0"/>
          </a:p>
          <a:p>
            <a:pPr marL="0" lvl="1"/>
            <a:r>
              <a:rPr lang="en-GB" b="1" dirty="0"/>
              <a:t>Gowns</a:t>
            </a:r>
            <a:r>
              <a:rPr lang="en-GB" dirty="0"/>
              <a:t> or coveralls must be:</a:t>
            </a:r>
          </a:p>
          <a:p>
            <a:pPr marL="835025" lvl="2" indent="-285750">
              <a:buFont typeface="Arial" panose="020B0604020202020204" pitchFamily="34" charset="0"/>
              <a:buChar char="•"/>
            </a:pPr>
            <a:r>
              <a:rPr lang="en-GB" dirty="0"/>
              <a:t>Worn when there is a risk of extensive splashing of blood/body fluids</a:t>
            </a:r>
          </a:p>
          <a:p>
            <a:pPr marL="835025" lvl="2" indent="-285750">
              <a:buFont typeface="Arial" panose="020B0604020202020204" pitchFamily="34" charset="0"/>
              <a:buChar char="•"/>
            </a:pPr>
            <a:r>
              <a:rPr lang="en-GB" dirty="0"/>
              <a:t>Worn when disposable apron provides inadequate cover</a:t>
            </a:r>
          </a:p>
          <a:p>
            <a:pPr marL="835025" lvl="2" indent="-285750">
              <a:buFont typeface="Arial" panose="020B0604020202020204" pitchFamily="34" charset="0"/>
              <a:buChar char="•"/>
            </a:pPr>
            <a:r>
              <a:rPr lang="en-GB" dirty="0"/>
              <a:t>Worn if performing an aerosol generating procedure (AGP’S)</a:t>
            </a:r>
          </a:p>
          <a:p>
            <a:pPr marL="549275" lvl="2" indent="-549275"/>
            <a:endParaRPr lang="en-GB" sz="900" b="1" dirty="0"/>
          </a:p>
          <a:p>
            <a:pPr marL="549275" lvl="2" indent="-549275"/>
            <a:r>
              <a:rPr lang="en-GB" b="1" dirty="0"/>
              <a:t>Eye protection must be:</a:t>
            </a:r>
          </a:p>
          <a:p>
            <a:pPr marL="809625" lvl="1" indent="-269875">
              <a:buFont typeface="Arial" panose="020B0604020202020204" pitchFamily="34" charset="0"/>
              <a:buChar char="•"/>
              <a:tabLst>
                <a:tab pos="539750" algn="l"/>
              </a:tabLst>
            </a:pPr>
            <a:r>
              <a:rPr lang="en-GB" dirty="0"/>
              <a:t>Worn if risk of blood and/or body fluid exposure to the eyes or face is anticipated or likely</a:t>
            </a:r>
          </a:p>
          <a:p>
            <a:pPr marL="809625" lvl="1" indent="-269875">
              <a:buFont typeface="Arial" panose="020B0604020202020204" pitchFamily="34" charset="0"/>
              <a:buChar char="•"/>
              <a:tabLst>
                <a:tab pos="539750" algn="l"/>
              </a:tabLst>
            </a:pPr>
            <a:r>
              <a:rPr lang="en-GB" dirty="0"/>
              <a:t>During AGP’S</a:t>
            </a:r>
          </a:p>
          <a:p>
            <a:pPr marL="809625" lvl="1" indent="-269875">
              <a:buFont typeface="Arial" panose="020B0604020202020204" pitchFamily="34" charset="0"/>
              <a:buChar char="•"/>
              <a:tabLst>
                <a:tab pos="539750" algn="l"/>
              </a:tabLst>
            </a:pPr>
            <a:r>
              <a:rPr lang="en-GB" dirty="0"/>
              <a:t>Worn when caring for a person suspected or confirmed COVID 19/respiratory illness </a:t>
            </a:r>
          </a:p>
          <a:p>
            <a:pPr marL="549275" lvl="2"/>
            <a:endParaRPr lang="en-GB" b="1" dirty="0"/>
          </a:p>
        </p:txBody>
      </p:sp>
      <p:pic>
        <p:nvPicPr>
          <p:cNvPr id="3" name="Recorded Sound">
            <a:hlinkClick r:id="" action="ppaction://media"/>
            <a:extLst>
              <a:ext uri="{FF2B5EF4-FFF2-40B4-BE49-F238E27FC236}">
                <a16:creationId xmlns:a16="http://schemas.microsoft.com/office/drawing/2014/main" id="{BEFD4BFD-DD18-61F2-26AF-93F46391C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0925" y="5456086"/>
            <a:ext cx="406400" cy="406400"/>
          </a:xfrm>
          <a:prstGeom prst="rect">
            <a:avLst/>
          </a:prstGeom>
        </p:spPr>
      </p:pic>
    </p:spTree>
    <p:extLst>
      <p:ext uri="{BB962C8B-B14F-4D97-AF65-F5344CB8AC3E}">
        <p14:creationId xmlns:p14="http://schemas.microsoft.com/office/powerpoint/2010/main" val="714646126"/>
      </p:ext>
    </p:extLst>
  </p:cSld>
  <p:clrMapOvr>
    <a:masterClrMapping/>
  </p:clrMapOvr>
  <mc:AlternateContent xmlns:mc="http://schemas.openxmlformats.org/markup-compatibility/2006" xmlns:p14="http://schemas.microsoft.com/office/powerpoint/2010/main">
    <mc:Choice Requires="p14">
      <p:transition spd="slow" p14:dur="2000" advClick="0" advTm="66186"/>
    </mc:Choice>
    <mc:Fallback xmlns="">
      <p:transition spd="slow" advClick="0" advTm="6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7655044" cy="646331"/>
          </a:xfrm>
          <a:prstGeom prst="rect">
            <a:avLst/>
          </a:prstGeom>
          <a:noFill/>
        </p:spPr>
        <p:txBody>
          <a:bodyPr wrap="none" rtlCol="0">
            <a:spAutoFit/>
          </a:bodyPr>
          <a:lstStyle/>
          <a:p>
            <a:r>
              <a:rPr lang="en-GB" sz="3600" b="1" dirty="0">
                <a:solidFill>
                  <a:srgbClr val="002060"/>
                </a:solidFill>
              </a:rPr>
              <a:t>4. Personal Protective Equipment (PPE)</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18980" y="2188092"/>
            <a:ext cx="11477846" cy="2862322"/>
          </a:xfrm>
          <a:prstGeom prst="rect">
            <a:avLst/>
          </a:prstGeom>
          <a:noFill/>
        </p:spPr>
        <p:txBody>
          <a:bodyPr wrap="square" rtlCol="0">
            <a:spAutoFit/>
          </a:bodyPr>
          <a:lstStyle/>
          <a:p>
            <a:pPr marL="285750" indent="-285750">
              <a:buFont typeface="Arial" panose="020B0604020202020204" pitchFamily="34" charset="0"/>
              <a:buChar char="•"/>
            </a:pPr>
            <a:r>
              <a:rPr lang="en-GB" b="1" dirty="0"/>
              <a:t>Fluid Resistant Surgical Facemask (FRSM)</a:t>
            </a:r>
            <a:r>
              <a:rPr lang="en-GB" dirty="0"/>
              <a:t> act:</a:t>
            </a:r>
          </a:p>
          <a:p>
            <a:pPr marL="742950" lvl="1" indent="-285750">
              <a:buFont typeface="Arial" panose="020B0604020202020204" pitchFamily="34" charset="0"/>
              <a:buChar char="•"/>
            </a:pPr>
            <a:r>
              <a:rPr lang="en-GB" dirty="0"/>
              <a:t>As a means of source control e.g. to protect the person from the wearer</a:t>
            </a:r>
          </a:p>
          <a:p>
            <a:pPr marL="742950" lvl="1" indent="-285750">
              <a:buFont typeface="Arial" panose="020B0604020202020204" pitchFamily="34" charset="0"/>
              <a:buChar char="•"/>
            </a:pPr>
            <a:r>
              <a:rPr lang="en-GB" dirty="0"/>
              <a:t>As protection for the wearer</a:t>
            </a:r>
            <a:endParaRPr lang="en-GB" dirty="0">
              <a:highlight>
                <a:srgbClr val="FFFF00"/>
              </a:highligh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Key points:</a:t>
            </a:r>
          </a:p>
          <a:p>
            <a:pPr marL="742950" lvl="1" indent="-285750">
              <a:buFont typeface="Arial" panose="020B0604020202020204" pitchFamily="34" charset="0"/>
              <a:buChar char="•"/>
            </a:pPr>
            <a:r>
              <a:rPr lang="en-GB" dirty="0"/>
              <a:t>Wear with eye protection if splashing or spraying of blood/body fluids</a:t>
            </a:r>
          </a:p>
          <a:p>
            <a:pPr marL="742950" lvl="1" indent="-285750">
              <a:buFont typeface="Arial" panose="020B0604020202020204" pitchFamily="34" charset="0"/>
              <a:buChar char="•"/>
            </a:pPr>
            <a:r>
              <a:rPr lang="en-GB" dirty="0"/>
              <a:t>Well fitting and fit for purpose, fully covering the mouth and nose </a:t>
            </a:r>
          </a:p>
          <a:p>
            <a:pPr marL="742950" lvl="1" indent="-285750">
              <a:buFont typeface="Arial" panose="020B0604020202020204" pitchFamily="34" charset="0"/>
              <a:buChar char="•"/>
            </a:pPr>
            <a:r>
              <a:rPr lang="en-GB" dirty="0"/>
              <a:t>Worn correctly and not to be touched once put on</a:t>
            </a:r>
          </a:p>
          <a:p>
            <a:pPr marL="742950" lvl="1" indent="-285750">
              <a:buFont typeface="Arial" panose="020B0604020202020204" pitchFamily="34" charset="0"/>
              <a:buChar char="•"/>
            </a:pPr>
            <a:r>
              <a:rPr lang="en-GB" dirty="0"/>
              <a:t>Should be changed if they become moist, damaged, contaminated or soiled </a:t>
            </a:r>
          </a:p>
          <a:p>
            <a:pPr marL="742950" lvl="1" indent="-285750">
              <a:buFont typeface="Arial" panose="020B0604020202020204" pitchFamily="34" charset="0"/>
              <a:buChar char="•"/>
            </a:pPr>
            <a:r>
              <a:rPr lang="en-GB" dirty="0"/>
              <a:t>Worn in line with current guidance </a:t>
            </a:r>
          </a:p>
        </p:txBody>
      </p:sp>
      <p:pic>
        <p:nvPicPr>
          <p:cNvPr id="3" name="Recorded Sound">
            <a:hlinkClick r:id="" action="ppaction://media"/>
            <a:extLst>
              <a:ext uri="{FF2B5EF4-FFF2-40B4-BE49-F238E27FC236}">
                <a16:creationId xmlns:a16="http://schemas.microsoft.com/office/drawing/2014/main" id="{30A1DED8-0058-DBE6-C01D-8701ED8F5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0450" y="5426075"/>
            <a:ext cx="406400" cy="406400"/>
          </a:xfrm>
          <a:prstGeom prst="rect">
            <a:avLst/>
          </a:prstGeom>
        </p:spPr>
      </p:pic>
    </p:spTree>
    <p:extLst>
      <p:ext uri="{BB962C8B-B14F-4D97-AF65-F5344CB8AC3E}">
        <p14:creationId xmlns:p14="http://schemas.microsoft.com/office/powerpoint/2010/main" val="4253839437"/>
      </p:ext>
    </p:extLst>
  </p:cSld>
  <p:clrMapOvr>
    <a:masterClrMapping/>
  </p:clrMapOvr>
  <mc:AlternateContent xmlns:mc="http://schemas.openxmlformats.org/markup-compatibility/2006" xmlns:p14="http://schemas.microsoft.com/office/powerpoint/2010/main">
    <mc:Choice Requires="p14">
      <p:transition spd="slow" p14:dur="2000" advClick="0" advTm="58756"/>
    </mc:Choice>
    <mc:Fallback xmlns="">
      <p:transition spd="slow" advClick="0" advTm="5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218240" y="409181"/>
            <a:ext cx="77219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alibri" panose="020F0502020204030204"/>
              </a:rPr>
              <a:t>5</a:t>
            </a: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Safe management of care equipment</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178968" y="1166842"/>
            <a:ext cx="11477846"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Care equipment is easily contaminated with </a:t>
            </a:r>
            <a:r>
              <a:rPr lang="en-GB" dirty="0">
                <a:solidFill>
                  <a:prstClr val="black"/>
                </a:solidFill>
                <a:latin typeface="Calibri" panose="020F0502020204030204"/>
              </a:rPr>
              <a:t>microorganisms, this can pose a cross infection risk</a:t>
            </a: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Care equipment is either classified as: </a:t>
            </a:r>
            <a:endPar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742950" lvl="1" indent="-285750">
              <a:buFont typeface="Arial" panose="020B0604020202020204" pitchFamily="34" charset="0"/>
              <a:buChar char="•"/>
            </a:pPr>
            <a:r>
              <a:rPr lang="en-GB" dirty="0">
                <a:solidFill>
                  <a:srgbClr val="0070C0"/>
                </a:solidFill>
              </a:rPr>
              <a:t>single use: </a:t>
            </a:r>
            <a:r>
              <a:rPr lang="en-GB" dirty="0"/>
              <a:t>equipment which is used once on a single person then discarded</a:t>
            </a:r>
          </a:p>
          <a:p>
            <a:pPr marL="742950" lvl="1" indent="-285750">
              <a:buFont typeface="Arial" panose="020B0604020202020204" pitchFamily="34" charset="0"/>
              <a:buChar char="•"/>
            </a:pPr>
            <a:r>
              <a:rPr lang="en-GB" dirty="0">
                <a:solidFill>
                  <a:srgbClr val="0070C0"/>
                </a:solidFill>
              </a:rPr>
              <a:t>single patient use: </a:t>
            </a:r>
            <a:r>
              <a:rPr lang="en-GB" dirty="0"/>
              <a:t>equipment which can be reused on the same person and will require decontamination in-between use such as nebuliser masks</a:t>
            </a:r>
          </a:p>
          <a:p>
            <a:pPr marL="742950" lvl="1" indent="-285750">
              <a:buFont typeface="Arial" panose="020B0604020202020204" pitchFamily="34" charset="0"/>
              <a:buChar char="•"/>
            </a:pPr>
            <a:r>
              <a:rPr lang="en-GB" dirty="0">
                <a:solidFill>
                  <a:srgbClr val="0070C0"/>
                </a:solidFill>
              </a:rPr>
              <a:t>Reusable non-invasive equipment</a:t>
            </a:r>
            <a:r>
              <a:rPr lang="en-GB" dirty="0"/>
              <a:t>: (often referred to as communal equipment) – can be reused on more than one person following decontamination, </a:t>
            </a:r>
            <a:r>
              <a:rPr lang="en-GB" dirty="0" err="1"/>
              <a:t>eg</a:t>
            </a:r>
            <a:r>
              <a:rPr lang="en-GB" dirty="0"/>
              <a:t> commode, observation equipment, hoist</a:t>
            </a:r>
          </a:p>
          <a:p>
            <a:pPr marL="742950" lvl="1" indent="-285750">
              <a:buFont typeface="Arial" panose="020B0604020202020204" pitchFamily="34" charset="0"/>
              <a:buChar char="•"/>
            </a:pPr>
            <a:endParaRPr lang="en-GB" dirty="0"/>
          </a:p>
          <a:p>
            <a:pPr lvl="1"/>
            <a:r>
              <a:rPr lang="en-GB" dirty="0"/>
              <a:t>Key points</a:t>
            </a:r>
          </a:p>
          <a:p>
            <a:pPr marL="742950" lvl="1" indent="-285750">
              <a:buFont typeface="Arial" panose="020B0604020202020204" pitchFamily="34" charset="0"/>
              <a:buChar char="•"/>
            </a:pPr>
            <a:r>
              <a:rPr lang="en-GB" dirty="0"/>
              <a:t>Decontamination schedules, if in use, must specify who is responsibility, frequency &amp; method of decontamination</a:t>
            </a:r>
          </a:p>
          <a:p>
            <a:pPr marL="742950" lvl="1" indent="-285750">
              <a:buFont typeface="Arial" panose="020B0604020202020204" pitchFamily="34" charset="0"/>
              <a:buChar char="•"/>
            </a:pPr>
            <a:r>
              <a:rPr lang="en-GB" dirty="0"/>
              <a:t>If equipment is being sent for service or repair via third party, a decontamination status certificate will be required </a:t>
            </a:r>
          </a:p>
          <a:p>
            <a:pPr marL="742950" lvl="1" indent="-285750">
              <a:buFont typeface="Arial" panose="020B0604020202020204" pitchFamily="34" charset="0"/>
              <a:buChar char="•"/>
            </a:pPr>
            <a:r>
              <a:rPr lang="en-GB" dirty="0"/>
              <a:t>Care equipment must be in good condition and easily cleanable </a:t>
            </a:r>
          </a:p>
        </p:txBody>
      </p:sp>
      <p:pic>
        <p:nvPicPr>
          <p:cNvPr id="3" name="Picture 2">
            <a:extLst>
              <a:ext uri="{FF2B5EF4-FFF2-40B4-BE49-F238E27FC236}">
                <a16:creationId xmlns:a16="http://schemas.microsoft.com/office/drawing/2014/main" id="{9791DC4D-9CCA-86F4-F4FC-C2E723A628A0}"/>
              </a:ext>
            </a:extLst>
          </p:cNvPr>
          <p:cNvPicPr>
            <a:picLocks noChangeAspect="1"/>
          </p:cNvPicPr>
          <p:nvPr/>
        </p:nvPicPr>
        <p:blipFill>
          <a:blip r:embed="rId4"/>
          <a:stretch>
            <a:fillRect/>
          </a:stretch>
        </p:blipFill>
        <p:spPr>
          <a:xfrm>
            <a:off x="10438647" y="5433318"/>
            <a:ext cx="1218167" cy="1344184"/>
          </a:xfrm>
          <a:prstGeom prst="rect">
            <a:avLst/>
          </a:prstGeom>
        </p:spPr>
      </p:pic>
      <p:pic>
        <p:nvPicPr>
          <p:cNvPr id="5" name="Recorded Sound">
            <a:hlinkClick r:id="" action="ppaction://media"/>
            <a:extLst>
              <a:ext uri="{FF2B5EF4-FFF2-40B4-BE49-F238E27FC236}">
                <a16:creationId xmlns:a16="http://schemas.microsoft.com/office/drawing/2014/main" id="{879C1D3D-2926-93F6-1C1D-76E47ACF52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4530" y="4600575"/>
            <a:ext cx="611980" cy="611980"/>
          </a:xfrm>
          <a:prstGeom prst="rect">
            <a:avLst/>
          </a:prstGeom>
        </p:spPr>
      </p:pic>
    </p:spTree>
    <p:extLst>
      <p:ext uri="{BB962C8B-B14F-4D97-AF65-F5344CB8AC3E}">
        <p14:creationId xmlns:p14="http://schemas.microsoft.com/office/powerpoint/2010/main" val="4197963294"/>
      </p:ext>
    </p:extLst>
  </p:cSld>
  <p:clrMapOvr>
    <a:masterClrMapping/>
  </p:clrMapOvr>
  <mc:AlternateContent xmlns:mc="http://schemas.openxmlformats.org/markup-compatibility/2006" xmlns:p14="http://schemas.microsoft.com/office/powerpoint/2010/main">
    <mc:Choice Requires="p14">
      <p:transition spd="slow" p14:dur="2000" advClick="0" advTm="111326"/>
    </mc:Choice>
    <mc:Fallback xmlns="">
      <p:transition spd="slow" advClick="0" advTm="11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166580" y="431063"/>
            <a:ext cx="80148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7. Safe management of healthcare </a:t>
            </a:r>
            <a:r>
              <a:rPr lang="en-GB" sz="3600" b="1" dirty="0">
                <a:solidFill>
                  <a:srgbClr val="002060"/>
                </a:solidFill>
                <a:latin typeface="Calibri" panose="020F0502020204030204"/>
              </a:rPr>
              <a:t>linen </a:t>
            </a: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04D3E40-A3EB-4E24-9425-A1D479BCB039}"/>
              </a:ext>
            </a:extLst>
          </p:cNvPr>
          <p:cNvPicPr>
            <a:picLocks noChangeAspect="1"/>
          </p:cNvPicPr>
          <p:nvPr/>
        </p:nvPicPr>
        <p:blipFill>
          <a:blip r:embed="rId4"/>
          <a:stretch>
            <a:fillRect/>
          </a:stretch>
        </p:blipFill>
        <p:spPr>
          <a:xfrm>
            <a:off x="447735" y="1245235"/>
            <a:ext cx="9093114" cy="4591050"/>
          </a:xfrm>
          <a:prstGeom prst="rect">
            <a:avLst/>
          </a:prstGeom>
        </p:spPr>
      </p:pic>
      <p:pic>
        <p:nvPicPr>
          <p:cNvPr id="3" name="Recorded Sound">
            <a:hlinkClick r:id="" action="ppaction://media"/>
            <a:extLst>
              <a:ext uri="{FF2B5EF4-FFF2-40B4-BE49-F238E27FC236}">
                <a16:creationId xmlns:a16="http://schemas.microsoft.com/office/drawing/2014/main" id="{FE063D77-2224-8F2C-82E0-D3E200D36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1450" y="4235450"/>
            <a:ext cx="406400" cy="406400"/>
          </a:xfrm>
          <a:prstGeom prst="rect">
            <a:avLst/>
          </a:prstGeom>
        </p:spPr>
      </p:pic>
    </p:spTree>
    <p:extLst>
      <p:ext uri="{BB962C8B-B14F-4D97-AF65-F5344CB8AC3E}">
        <p14:creationId xmlns:p14="http://schemas.microsoft.com/office/powerpoint/2010/main" val="2305763870"/>
      </p:ext>
    </p:extLst>
  </p:cSld>
  <p:clrMapOvr>
    <a:masterClrMapping/>
  </p:clrMapOvr>
  <mc:AlternateContent xmlns:mc="http://schemas.openxmlformats.org/markup-compatibility/2006" xmlns:p14="http://schemas.microsoft.com/office/powerpoint/2010/main">
    <mc:Choice Requires="p14">
      <p:transition spd="slow" p14:dur="2000" advClick="0" advTm="93911"/>
    </mc:Choice>
    <mc:Fallback xmlns="">
      <p:transition spd="slow" advClick="0" advTm="9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106290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alibri" panose="020F0502020204030204"/>
              </a:rPr>
              <a:t>8</a:t>
            </a: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Safe management of blood and body fluid spillages</a:t>
            </a:r>
            <a:r>
              <a:rPr lang="en-GB" sz="3600" b="1" dirty="0">
                <a:solidFill>
                  <a:srgbClr val="002060"/>
                </a:solidFill>
                <a:latin typeface="Calibri" panose="020F0502020204030204"/>
              </a:rPr>
              <a:t> </a:t>
            </a: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C6131164-A7DD-4AF9-8F85-0A20248B3BC1}"/>
              </a:ext>
            </a:extLst>
          </p:cNvPr>
          <p:cNvSpPr txBox="1"/>
          <p:nvPr/>
        </p:nvSpPr>
        <p:spPr>
          <a:xfrm flipH="1">
            <a:off x="288538" y="1838469"/>
            <a:ext cx="11477846" cy="2862322"/>
          </a:xfrm>
          <a:prstGeom prst="rect">
            <a:avLst/>
          </a:prstGeom>
          <a:noFill/>
        </p:spPr>
        <p:txBody>
          <a:bodyPr wrap="square" rtlCol="0">
            <a:spAutoFit/>
          </a:bodyPr>
          <a:lstStyle/>
          <a:p>
            <a:pPr marL="92075" marR="0" lvl="1" algn="l" defTabSz="914400" rtl="0" eaLnBrk="1" fontAlgn="auto" latinLnBrk="0" hangingPunct="1">
              <a:lnSpc>
                <a:spcPct val="100000"/>
              </a:lnSpc>
              <a:spcBef>
                <a:spcPts val="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r>
              <a:rPr lang="en-GB" dirty="0"/>
              <a:t>Blood and body fluids may contain high concentration of micro organisms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Refer to appendix 9 (IPC manual)  – Best management of blood and body fluid spills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N.B</a:t>
            </a:r>
            <a:r>
              <a:rPr lang="en-GB" dirty="0"/>
              <a:t>. 10,000 parts per million available chlorine solution is required for blood/some bodily fluid spills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Consider use of spill kits if available </a:t>
            </a:r>
          </a:p>
          <a:p>
            <a:pPr marL="549275" lvl="2">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CB10ECA-EE59-4843-8E14-335A696E7FC5}"/>
              </a:ext>
            </a:extLst>
          </p:cNvPr>
          <p:cNvPicPr>
            <a:picLocks noChangeAspect="1"/>
          </p:cNvPicPr>
          <p:nvPr/>
        </p:nvPicPr>
        <p:blipFill rotWithShape="1">
          <a:blip r:embed="rId4"/>
          <a:srcRect l="6906" t="9785" r="16157" b="5411"/>
          <a:stretch/>
        </p:blipFill>
        <p:spPr>
          <a:xfrm>
            <a:off x="10224459" y="4452990"/>
            <a:ext cx="1648561" cy="1928594"/>
          </a:xfrm>
          <a:prstGeom prst="rect">
            <a:avLst/>
          </a:prstGeom>
        </p:spPr>
      </p:pic>
      <p:pic>
        <p:nvPicPr>
          <p:cNvPr id="3" name="Recorded Sound">
            <a:hlinkClick r:id="" action="ppaction://media"/>
            <a:extLst>
              <a:ext uri="{FF2B5EF4-FFF2-40B4-BE49-F238E27FC236}">
                <a16:creationId xmlns:a16="http://schemas.microsoft.com/office/drawing/2014/main" id="{31D3AFEB-209A-2F30-75ED-6D379607E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280" y="5613400"/>
            <a:ext cx="406400" cy="406400"/>
          </a:xfrm>
          <a:prstGeom prst="rect">
            <a:avLst/>
          </a:prstGeom>
        </p:spPr>
      </p:pic>
    </p:spTree>
    <p:extLst>
      <p:ext uri="{BB962C8B-B14F-4D97-AF65-F5344CB8AC3E}">
        <p14:creationId xmlns:p14="http://schemas.microsoft.com/office/powerpoint/2010/main" val="467928791"/>
      </p:ext>
    </p:extLst>
  </p:cSld>
  <p:clrMapOvr>
    <a:masterClrMapping/>
  </p:clrMapOvr>
  <mc:AlternateContent xmlns:mc="http://schemas.openxmlformats.org/markup-compatibility/2006" xmlns:p14="http://schemas.microsoft.com/office/powerpoint/2010/main">
    <mc:Choice Requires="p14">
      <p:transition spd="slow" p14:dur="2000" advClick="0" advTm="54228"/>
    </mc:Choice>
    <mc:Fallback xmlns="">
      <p:transition spd="slow" advClick="0" advTm="54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1000"/>
                                        <p:tgtEl>
                                          <p:spTgt spid="5">
                                            <p:txEl>
                                              <p:pRg st="7" end="7"/>
                                            </p:txEl>
                                          </p:spTgt>
                                        </p:tgtEl>
                                      </p:cBhvr>
                                    </p:animEffect>
                                    <p:anim calcmode="lin" valueType="num">
                                      <p:cBhvr>
                                        <p:cTn id="2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33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23309" y="1198975"/>
            <a:ext cx="64590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9. Safe </a:t>
            </a:r>
            <a:r>
              <a:rPr lang="en-GB" sz="3600" b="1" dirty="0">
                <a:solidFill>
                  <a:srgbClr val="002060"/>
                </a:solidFill>
                <a:latin typeface="Calibri" panose="020F0502020204030204"/>
              </a:rPr>
              <a:t>disposal of waste: sharps</a:t>
            </a: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237046D3-48AB-4D24-93E4-A40A749C7734}"/>
              </a:ext>
            </a:extLst>
          </p:cNvPr>
          <p:cNvSpPr txBox="1"/>
          <p:nvPr/>
        </p:nvSpPr>
        <p:spPr>
          <a:xfrm flipH="1">
            <a:off x="357077" y="1647646"/>
            <a:ext cx="7925776" cy="3693319"/>
          </a:xfrm>
          <a:prstGeom prst="rect">
            <a:avLst/>
          </a:prstGeom>
          <a:noFill/>
        </p:spPr>
        <p:txBody>
          <a:bodyPr wrap="square" rtlCol="0">
            <a:spAutoFit/>
          </a:bodyPr>
          <a:lstStyle/>
          <a:p>
            <a:pPr marL="92075" marR="0" lvl="1" algn="l" defTabSz="914400" rtl="0" eaLnBrk="1" fontAlgn="auto" latinLnBrk="0" hangingPunct="1">
              <a:lnSpc>
                <a:spcPct val="100000"/>
              </a:lnSpc>
              <a:spcBef>
                <a:spcPts val="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r>
              <a:rPr lang="en-GB" dirty="0"/>
              <a:t>Sharps container should be fully assembled and labelled correctly (date of assembly and disposal)</a:t>
            </a:r>
          </a:p>
          <a:p>
            <a:pPr marL="285750" indent="-285750">
              <a:buFont typeface="Arial" panose="020B0604020202020204" pitchFamily="34" charset="0"/>
              <a:buChar char="•"/>
            </a:pPr>
            <a:r>
              <a:rPr lang="en-GB" dirty="0"/>
              <a:t>Keep handling to a minimum, never pass from hand to hand </a:t>
            </a:r>
          </a:p>
          <a:p>
            <a:pPr marL="285750" indent="-285750">
              <a:buFont typeface="Arial" panose="020B0604020202020204" pitchFamily="34" charset="0"/>
              <a:buChar char="•"/>
            </a:pPr>
            <a:r>
              <a:rPr lang="en-GB" dirty="0"/>
              <a:t>Only the user should dispose of used sharp, at point of use </a:t>
            </a:r>
          </a:p>
          <a:p>
            <a:pPr marL="285750" indent="-285750">
              <a:buFont typeface="Arial" panose="020B0604020202020204" pitchFamily="34" charset="0"/>
              <a:buChar char="•"/>
            </a:pPr>
            <a:r>
              <a:rPr lang="en-GB" dirty="0"/>
              <a:t>Do not fill above manufacturers marked line</a:t>
            </a:r>
          </a:p>
          <a:p>
            <a:pPr marL="285750" indent="-285750">
              <a:buFont typeface="Arial" panose="020B0604020202020204" pitchFamily="34" charset="0"/>
              <a:buChar char="•"/>
            </a:pPr>
            <a:r>
              <a:rPr lang="en-GB" dirty="0"/>
              <a:t>Do not place unnecessary items into sharps container</a:t>
            </a:r>
          </a:p>
          <a:p>
            <a:pPr marL="285750" indent="-285750">
              <a:buFont typeface="Arial" panose="020B0604020202020204" pitchFamily="34" charset="0"/>
              <a:buChar char="•"/>
            </a:pPr>
            <a:r>
              <a:rPr lang="en-GB" dirty="0"/>
              <a:t>Temporary closure mechanism must be used when not in use or transporting the sharps container</a:t>
            </a:r>
          </a:p>
          <a:p>
            <a:pPr marL="285750" indent="-285750">
              <a:buFont typeface="Arial" panose="020B0604020202020204" pitchFamily="34" charset="0"/>
              <a:buChar char="•"/>
            </a:pPr>
            <a:r>
              <a:rPr lang="en-GB" dirty="0"/>
              <a:t>Store containers appropriately and safely </a:t>
            </a:r>
          </a:p>
          <a:p>
            <a:pPr marL="285750" indent="-285750">
              <a:buFont typeface="Arial" panose="020B0604020202020204" pitchFamily="34" charset="0"/>
              <a:buChar char="•"/>
            </a:pPr>
            <a:r>
              <a:rPr lang="en-GB" dirty="0"/>
              <a:t>Sharps containers not to exceed the 3 month rule </a:t>
            </a:r>
          </a:p>
          <a:p>
            <a:pPr marL="835025" lvl="2" indent="-285750">
              <a:buFont typeface="Arial" panose="020B0604020202020204" pitchFamily="34" charset="0"/>
              <a:buChar char="•"/>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Recorded Sound">
            <a:hlinkClick r:id="" action="ppaction://media"/>
            <a:extLst>
              <a:ext uri="{FF2B5EF4-FFF2-40B4-BE49-F238E27FC236}">
                <a16:creationId xmlns:a16="http://schemas.microsoft.com/office/drawing/2014/main" id="{037741F4-C0F9-7E62-3FA9-F37C9B82F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80880" y="5237480"/>
            <a:ext cx="660400" cy="660400"/>
          </a:xfrm>
          <a:prstGeom prst="rect">
            <a:avLst/>
          </a:prstGeom>
        </p:spPr>
      </p:pic>
    </p:spTree>
    <p:extLst>
      <p:ext uri="{BB962C8B-B14F-4D97-AF65-F5344CB8AC3E}">
        <p14:creationId xmlns:p14="http://schemas.microsoft.com/office/powerpoint/2010/main" val="2550287495"/>
      </p:ext>
    </p:extLst>
  </p:cSld>
  <p:clrMapOvr>
    <a:masterClrMapping/>
  </p:clrMapOvr>
  <mc:AlternateContent xmlns:mc="http://schemas.openxmlformats.org/markup-compatibility/2006" xmlns:p14="http://schemas.microsoft.com/office/powerpoint/2010/main">
    <mc:Choice Requires="p14">
      <p:transition spd="slow" p14:dur="2000" advClick="0" advTm="91380"/>
    </mc:Choice>
    <mc:Fallback xmlns="">
      <p:transition spd="slow" advClick="0" advTm="91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 presetClass="mediacall" presetSubtype="0" fill="hold" nodeType="afterEffect">
                                  <p:stCondLst>
                                    <p:cond delay="0"/>
                                  </p:stCondLst>
                                  <p:childTnLst>
                                    <p:cmd type="call" cmd="playFrom(0.0)">
                                      <p:cBhvr>
                                        <p:cTn id="61" dur="785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277060" y="1174013"/>
            <a:ext cx="9737346" cy="646331"/>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startAt="10"/>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Occupational safety: prevention of exposure  </a:t>
            </a:r>
          </a:p>
        </p:txBody>
      </p:sp>
      <p:sp>
        <p:nvSpPr>
          <p:cNvPr id="5" name="TextBox 4">
            <a:extLst>
              <a:ext uri="{FF2B5EF4-FFF2-40B4-BE49-F238E27FC236}">
                <a16:creationId xmlns:a16="http://schemas.microsoft.com/office/drawing/2014/main" id="{87D933BB-4B8A-4C89-8221-C1EA47DF8823}"/>
              </a:ext>
            </a:extLst>
          </p:cNvPr>
          <p:cNvSpPr txBox="1"/>
          <p:nvPr/>
        </p:nvSpPr>
        <p:spPr>
          <a:xfrm flipH="1">
            <a:off x="277060" y="2044508"/>
            <a:ext cx="11477846" cy="4878259"/>
          </a:xfrm>
          <a:prstGeom prst="rect">
            <a:avLst/>
          </a:prstGeom>
          <a:noFill/>
        </p:spPr>
        <p:txBody>
          <a:bodyPr wrap="square" rtlCol="0">
            <a:spAutoFit/>
          </a:bodyPr>
          <a:lstStyle/>
          <a:p>
            <a:r>
              <a:rPr lang="en-GB" dirty="0"/>
              <a:t>A significant occupational exposure can pose risk for transmission of a blood borne virus (BBV)</a:t>
            </a:r>
          </a:p>
          <a:p>
            <a:endParaRPr lang="en-GB" sz="1200" dirty="0"/>
          </a:p>
          <a:p>
            <a:r>
              <a:rPr lang="en-GB" dirty="0"/>
              <a:t>Staff must understand the actions they should take when an incident takes place </a:t>
            </a:r>
          </a:p>
          <a:p>
            <a:endParaRPr lang="en-GB" sz="1100" dirty="0"/>
          </a:p>
          <a:p>
            <a:r>
              <a:rPr lang="en-GB" dirty="0"/>
              <a:t>There is a </a:t>
            </a:r>
            <a:r>
              <a:rPr lang="en-GB" b="1" dirty="0"/>
              <a:t>legal requirement </a:t>
            </a:r>
            <a:r>
              <a:rPr lang="en-GB" dirty="0"/>
              <a:t>to report all sharps injuries and near misses to line managers/employers </a:t>
            </a:r>
          </a:p>
          <a:p>
            <a:endParaRPr lang="en-GB" sz="1400" dirty="0"/>
          </a:p>
          <a:p>
            <a:r>
              <a:rPr lang="en-GB" dirty="0"/>
              <a:t>What is a significant occupational exposure?</a:t>
            </a:r>
          </a:p>
          <a:p>
            <a:endParaRPr lang="en-GB" dirty="0"/>
          </a:p>
          <a:p>
            <a:pPr marL="285750" indent="-285750">
              <a:buFont typeface="Arial" panose="020B0604020202020204" pitchFamily="34" charset="0"/>
              <a:buChar char="•"/>
            </a:pPr>
            <a:r>
              <a:rPr lang="en-GB" b="1" dirty="0">
                <a:solidFill>
                  <a:srgbClr val="00B0F0"/>
                </a:solidFill>
              </a:rPr>
              <a:t>A percutaneous injury</a:t>
            </a:r>
            <a:r>
              <a:rPr lang="en-GB" b="1" dirty="0"/>
              <a:t> - </a:t>
            </a:r>
            <a:r>
              <a:rPr lang="en-GB" dirty="0"/>
              <a:t>e.g. injury from needle, instrument and a bite(s) that causes a break to the skin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00B0F0"/>
                </a:solidFill>
              </a:rPr>
              <a:t>Exposure of broken skin </a:t>
            </a:r>
            <a:r>
              <a:rPr lang="en-GB" b="1" dirty="0"/>
              <a:t>– </a:t>
            </a:r>
            <a:r>
              <a:rPr lang="en-GB" dirty="0"/>
              <a:t>abrasions, cuts, eczema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00B0F0"/>
                </a:solidFill>
              </a:rPr>
              <a:t>Exposure of mucous membranes (including eyes) </a:t>
            </a:r>
            <a:r>
              <a:rPr lang="en-GB" b="1" dirty="0"/>
              <a:t>– </a:t>
            </a:r>
            <a:r>
              <a:rPr lang="en-GB" dirty="0"/>
              <a:t>from</a:t>
            </a:r>
            <a:r>
              <a:rPr lang="en-GB" b="1" dirty="0"/>
              <a:t> </a:t>
            </a:r>
            <a:r>
              <a:rPr lang="en-GB" dirty="0"/>
              <a:t>splashing of blood or other high risk body fluids</a:t>
            </a:r>
          </a:p>
          <a:p>
            <a:r>
              <a:rPr lang="en-GB" dirty="0"/>
              <a:t>                                                   </a:t>
            </a:r>
          </a:p>
          <a:p>
            <a:endParaRPr lang="en-GB" dirty="0"/>
          </a:p>
          <a:p>
            <a:endParaRPr lang="en-GB" dirty="0"/>
          </a:p>
          <a:p>
            <a:endParaRPr lang="en-GB" dirty="0"/>
          </a:p>
          <a:p>
            <a:endParaRPr lang="en-GB" dirty="0"/>
          </a:p>
        </p:txBody>
      </p:sp>
      <p:pic>
        <p:nvPicPr>
          <p:cNvPr id="6" name="Picture 5" descr="A close up of a person's lips&#10;&#10;Description automatically generated with low confidence">
            <a:extLst>
              <a:ext uri="{FF2B5EF4-FFF2-40B4-BE49-F238E27FC236}">
                <a16:creationId xmlns:a16="http://schemas.microsoft.com/office/drawing/2014/main" id="{EADE25F2-4F84-413E-9E5E-5705C89DA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3648" y="1621003"/>
            <a:ext cx="2041292" cy="1360011"/>
          </a:xfrm>
          <a:prstGeom prst="rect">
            <a:avLst/>
          </a:prstGeom>
        </p:spPr>
      </p:pic>
      <p:pic>
        <p:nvPicPr>
          <p:cNvPr id="3" name="Recorded Sound">
            <a:hlinkClick r:id="" action="ppaction://media"/>
            <a:extLst>
              <a:ext uri="{FF2B5EF4-FFF2-40B4-BE49-F238E27FC236}">
                <a16:creationId xmlns:a16="http://schemas.microsoft.com/office/drawing/2014/main" id="{823A1AAB-E08B-53D8-5405-1474B95CE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9050" y="5616575"/>
            <a:ext cx="406400" cy="406400"/>
          </a:xfrm>
          <a:prstGeom prst="rect">
            <a:avLst/>
          </a:prstGeom>
        </p:spPr>
      </p:pic>
    </p:spTree>
    <p:extLst>
      <p:ext uri="{BB962C8B-B14F-4D97-AF65-F5344CB8AC3E}">
        <p14:creationId xmlns:p14="http://schemas.microsoft.com/office/powerpoint/2010/main" val="503928885"/>
      </p:ext>
    </p:extLst>
  </p:cSld>
  <p:clrMapOvr>
    <a:masterClrMapping/>
  </p:clrMapOvr>
  <mc:AlternateContent xmlns:mc="http://schemas.openxmlformats.org/markup-compatibility/2006" xmlns:p14="http://schemas.microsoft.com/office/powerpoint/2010/main">
    <mc:Choice Requires="p14">
      <p:transition spd="slow" p14:dur="2000" advClick="0" advTm="79120"/>
    </mc:Choice>
    <mc:Fallback xmlns="">
      <p:transition spd="slow" advClick="0" advTm="79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8" end="8"/>
                                            </p:txEl>
                                          </p:spTgt>
                                        </p:tgtEl>
                                        <p:attrNameLst>
                                          <p:attrName>style.visibility</p:attrName>
                                        </p:attrNameLst>
                                      </p:cBhvr>
                                      <p:to>
                                        <p:strVal val="visible"/>
                                      </p:to>
                                    </p:set>
                                    <p:animEffect transition="in" filter="fade">
                                      <p:cBhvr>
                                        <p:cTn id="14" dur="1000"/>
                                        <p:tgtEl>
                                          <p:spTgt spid="5">
                                            <p:txEl>
                                              <p:pRg st="8" end="8"/>
                                            </p:txEl>
                                          </p:spTgt>
                                        </p:tgtEl>
                                      </p:cBhvr>
                                    </p:animEffect>
                                    <p:anim calcmode="lin" valueType="num">
                                      <p:cBhvr>
                                        <p:cTn id="1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animEffect transition="in" filter="fade">
                                      <p:cBhvr>
                                        <p:cTn id="21" dur="1000"/>
                                        <p:tgtEl>
                                          <p:spTgt spid="5">
                                            <p:txEl>
                                              <p:pRg st="10" end="10"/>
                                            </p:txEl>
                                          </p:spTgt>
                                        </p:tgtEl>
                                      </p:cBhvr>
                                    </p:animEffect>
                                    <p:anim calcmode="lin" valueType="num">
                                      <p:cBhvr>
                                        <p:cTn id="2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2" end="12"/>
                                            </p:txEl>
                                          </p:spTgt>
                                        </p:tgtEl>
                                        <p:attrNameLst>
                                          <p:attrName>style.visibility</p:attrName>
                                        </p:attrNameLst>
                                      </p:cBhvr>
                                      <p:to>
                                        <p:strVal val="visible"/>
                                      </p:to>
                                    </p:set>
                                    <p:animEffect transition="in" filter="fade">
                                      <p:cBhvr>
                                        <p:cTn id="28" dur="1000"/>
                                        <p:tgtEl>
                                          <p:spTgt spid="5">
                                            <p:txEl>
                                              <p:pRg st="12" end="12"/>
                                            </p:txEl>
                                          </p:spTgt>
                                        </p:tgtEl>
                                      </p:cBhvr>
                                    </p:animEffect>
                                    <p:anim calcmode="lin" valueType="num">
                                      <p:cBhvr>
                                        <p:cTn id="29"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animEffect transition="in" filter="fade">
                                      <p:cBhvr>
                                        <p:cTn id="33" dur="1000"/>
                                        <p:tgtEl>
                                          <p:spTgt spid="5">
                                            <p:txEl>
                                              <p:pRg st="13" end="13"/>
                                            </p:txEl>
                                          </p:spTgt>
                                        </p:tgtEl>
                                      </p:cBhvr>
                                    </p:animEffect>
                                    <p:anim calcmode="lin" valueType="num">
                                      <p:cBhvr>
                                        <p:cTn id="34"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13" end="13"/>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7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66605" y="1219367"/>
            <a:ext cx="7062446" cy="646331"/>
          </a:xfrm>
          <a:prstGeom prst="rect">
            <a:avLst/>
          </a:prstGeom>
          <a:noFill/>
        </p:spPr>
        <p:txBody>
          <a:bodyPr wrap="none" rtlCol="0">
            <a:spAutoFit/>
          </a:bodyPr>
          <a:lstStyle/>
          <a:p>
            <a:pPr eaLnBrk="1" hangingPunct="1"/>
            <a:r>
              <a:rPr lang="en-GB" sz="3600" b="1" dirty="0">
                <a:solidFill>
                  <a:srgbClr val="002060"/>
                </a:solidFill>
              </a:rPr>
              <a:t>Management of Inoculation Injuries</a:t>
            </a:r>
            <a:endParaRPr lang="en-GB" altLang="en-US" sz="3600" b="1" dirty="0">
              <a:latin typeface="Arial" panose="020B0604020202020204" pitchFamily="34" charset="0"/>
            </a:endParaRPr>
          </a:p>
        </p:txBody>
      </p:sp>
      <p:sp>
        <p:nvSpPr>
          <p:cNvPr id="5" name="TextBox 4">
            <a:extLst>
              <a:ext uri="{FF2B5EF4-FFF2-40B4-BE49-F238E27FC236}">
                <a16:creationId xmlns:a16="http://schemas.microsoft.com/office/drawing/2014/main" id="{8C782569-13D5-419A-8956-3E30DC060FAD}"/>
              </a:ext>
            </a:extLst>
          </p:cNvPr>
          <p:cNvSpPr txBox="1"/>
          <p:nvPr/>
        </p:nvSpPr>
        <p:spPr>
          <a:xfrm>
            <a:off x="2955748" y="2203158"/>
            <a:ext cx="2266950" cy="1015663"/>
          </a:xfrm>
          <a:prstGeom prst="rect">
            <a:avLst/>
          </a:prstGeom>
          <a:solidFill>
            <a:schemeClr val="tx2">
              <a:lumMod val="20000"/>
              <a:lumOff val="80000"/>
            </a:schemeClr>
          </a:solidFill>
          <a:ln w="63500" cmpd="sng">
            <a:solidFill>
              <a:schemeClr val="accent1">
                <a:lumMod val="90000"/>
              </a:schemeClr>
            </a:solidFill>
          </a:ln>
        </p:spPr>
        <p:txBody>
          <a:bodyPr wrap="square">
            <a:spAutoFit/>
          </a:bodyPr>
          <a:lstStyle/>
          <a:p>
            <a:pPr>
              <a:defRPr/>
            </a:pPr>
            <a:endParaRPr lang="en-GB" altLang="en-US" sz="1200" dirty="0">
              <a:cs typeface="Arial" charset="0"/>
            </a:endParaRPr>
          </a:p>
          <a:p>
            <a:pPr algn="ctr">
              <a:defRPr/>
            </a:pPr>
            <a:r>
              <a:rPr lang="en-GB" altLang="en-US" sz="1200" dirty="0">
                <a:latin typeface="Arial" panose="020B0604020202020204" pitchFamily="34" charset="0"/>
              </a:rPr>
              <a:t>Skin Intact</a:t>
            </a:r>
          </a:p>
          <a:p>
            <a:pPr algn="ctr">
              <a:defRPr/>
            </a:pPr>
            <a:r>
              <a:rPr lang="en-GB" altLang="en-US" sz="1200" dirty="0">
                <a:latin typeface="Arial" panose="020B0604020202020204" pitchFamily="34" charset="0"/>
              </a:rPr>
              <a:t>Penetration of sterile sharp object</a:t>
            </a:r>
            <a:endParaRPr lang="en-GB" altLang="en-US" sz="1200" dirty="0">
              <a:cs typeface="Arial" charset="0"/>
            </a:endParaRPr>
          </a:p>
          <a:p>
            <a:pPr>
              <a:defRPr/>
            </a:pPr>
            <a:endParaRPr lang="en-GB" sz="1200" dirty="0">
              <a:cs typeface="Arial" charset="0"/>
            </a:endParaRPr>
          </a:p>
        </p:txBody>
      </p:sp>
      <p:sp>
        <p:nvSpPr>
          <p:cNvPr id="6" name="TextBox 5">
            <a:extLst>
              <a:ext uri="{FF2B5EF4-FFF2-40B4-BE49-F238E27FC236}">
                <a16:creationId xmlns:a16="http://schemas.microsoft.com/office/drawing/2014/main" id="{583A4943-34AC-4D21-9DBE-BA32D6B53662}"/>
              </a:ext>
            </a:extLst>
          </p:cNvPr>
          <p:cNvSpPr txBox="1"/>
          <p:nvPr/>
        </p:nvSpPr>
        <p:spPr>
          <a:xfrm>
            <a:off x="2975642" y="3486008"/>
            <a:ext cx="2266950" cy="1015663"/>
          </a:xfrm>
          <a:prstGeom prst="rect">
            <a:avLst/>
          </a:prstGeom>
          <a:solidFill>
            <a:schemeClr val="tx2">
              <a:lumMod val="20000"/>
              <a:lumOff val="80000"/>
            </a:schemeClr>
          </a:solidFill>
          <a:ln w="63500">
            <a:solidFill>
              <a:schemeClr val="accent1">
                <a:lumMod val="90000"/>
              </a:schemeClr>
            </a:solidFill>
          </a:ln>
        </p:spPr>
        <p:txBody>
          <a:bodyPr>
            <a:spAutoFit/>
          </a:bodyPr>
          <a:lstStyle/>
          <a:p>
            <a:pPr algn="ctr">
              <a:defRPr/>
            </a:pPr>
            <a:r>
              <a:rPr lang="en-GB" altLang="en-US" sz="1200" dirty="0">
                <a:latin typeface="Arial" panose="020B0604020202020204" pitchFamily="34" charset="0"/>
              </a:rPr>
              <a:t>Penetration or abrasion of skin by a contaminated sharp object, instrument, needle, human bite or scratch involving broken skin</a:t>
            </a:r>
            <a:endParaRPr lang="en-GB" sz="1200" dirty="0">
              <a:cs typeface="Arial" charset="0"/>
            </a:endParaRPr>
          </a:p>
        </p:txBody>
      </p:sp>
      <p:sp>
        <p:nvSpPr>
          <p:cNvPr id="7" name="TextBox 6">
            <a:extLst>
              <a:ext uri="{FF2B5EF4-FFF2-40B4-BE49-F238E27FC236}">
                <a16:creationId xmlns:a16="http://schemas.microsoft.com/office/drawing/2014/main" id="{257BB4C1-5C44-474A-8CD4-5D3790C305DE}"/>
              </a:ext>
            </a:extLst>
          </p:cNvPr>
          <p:cNvSpPr txBox="1"/>
          <p:nvPr/>
        </p:nvSpPr>
        <p:spPr>
          <a:xfrm>
            <a:off x="2981992" y="4823392"/>
            <a:ext cx="2260600" cy="830997"/>
          </a:xfrm>
          <a:prstGeom prst="rect">
            <a:avLst/>
          </a:prstGeom>
          <a:solidFill>
            <a:schemeClr val="tx2">
              <a:lumMod val="20000"/>
              <a:lumOff val="80000"/>
            </a:schemeClr>
          </a:solidFill>
          <a:ln w="63500">
            <a:solidFill>
              <a:schemeClr val="accent1">
                <a:lumMod val="90000"/>
              </a:schemeClr>
            </a:solidFill>
          </a:ln>
        </p:spPr>
        <p:txBody>
          <a:bodyPr wrap="square">
            <a:spAutoFit/>
          </a:bodyPr>
          <a:lstStyle/>
          <a:p>
            <a:pPr>
              <a:defRPr/>
            </a:pPr>
            <a:endParaRPr lang="en-GB" altLang="en-US" sz="1200" dirty="0">
              <a:cs typeface="Arial" charset="0"/>
            </a:endParaRPr>
          </a:p>
          <a:p>
            <a:pPr algn="ctr">
              <a:defRPr/>
            </a:pPr>
            <a:r>
              <a:rPr lang="en-GB" altLang="en-US" sz="1200" dirty="0">
                <a:latin typeface="Arial" panose="020B0604020202020204" pitchFamily="34" charset="0"/>
              </a:rPr>
              <a:t>Blood splash – into eyes, nose, mouth or broken skin</a:t>
            </a:r>
          </a:p>
          <a:p>
            <a:pPr>
              <a:defRPr/>
            </a:pPr>
            <a:endParaRPr lang="en-GB" sz="1200" dirty="0">
              <a:cs typeface="Arial" charset="0"/>
            </a:endParaRPr>
          </a:p>
        </p:txBody>
      </p:sp>
      <p:sp>
        <p:nvSpPr>
          <p:cNvPr id="8" name="TextBox 7">
            <a:extLst>
              <a:ext uri="{FF2B5EF4-FFF2-40B4-BE49-F238E27FC236}">
                <a16:creationId xmlns:a16="http://schemas.microsoft.com/office/drawing/2014/main" id="{75A409AF-20B3-4E3A-B813-196D0F8E69F6}"/>
              </a:ext>
            </a:extLst>
          </p:cNvPr>
          <p:cNvSpPr txBox="1"/>
          <p:nvPr/>
        </p:nvSpPr>
        <p:spPr>
          <a:xfrm>
            <a:off x="6019780" y="2063945"/>
            <a:ext cx="2460625" cy="1015663"/>
          </a:xfrm>
          <a:prstGeom prst="rect">
            <a:avLst/>
          </a:prstGeom>
          <a:solidFill>
            <a:srgbClr val="B4DE86"/>
          </a:solidFill>
          <a:ln w="63500">
            <a:solidFill>
              <a:srgbClr val="00B050"/>
            </a:solidFill>
          </a:ln>
        </p:spPr>
        <p:txBody>
          <a:bodyPr>
            <a:spAutoFit/>
          </a:bodyPr>
          <a:lstStyle/>
          <a:p>
            <a:pPr marL="285750" indent="-285750">
              <a:buFont typeface="Arial" panose="020B0604020202020204" pitchFamily="34" charset="0"/>
              <a:buChar char="•"/>
              <a:defRPr/>
            </a:pPr>
            <a:r>
              <a:rPr lang="en-GB" altLang="en-US" sz="1200" dirty="0">
                <a:latin typeface="Arial" panose="020B0604020202020204" pitchFamily="34" charset="0"/>
              </a:rPr>
              <a:t>Wash site with soap and water and cover</a:t>
            </a:r>
          </a:p>
          <a:p>
            <a:pPr marL="285750" indent="-285750">
              <a:buFont typeface="Arial" panose="020B0604020202020204" pitchFamily="34" charset="0"/>
              <a:buChar char="•"/>
              <a:defRPr/>
            </a:pPr>
            <a:r>
              <a:rPr lang="en-GB" sz="1200" dirty="0">
                <a:latin typeface="Arial" panose="020B0604020202020204" pitchFamily="34" charset="0"/>
              </a:rPr>
              <a:t>Inform manager</a:t>
            </a:r>
          </a:p>
          <a:p>
            <a:pPr marL="285750" indent="-285750">
              <a:buFont typeface="Arial" panose="020B0604020202020204" pitchFamily="34" charset="0"/>
              <a:buChar char="•"/>
              <a:defRPr/>
            </a:pPr>
            <a:r>
              <a:rPr lang="en-GB" sz="1200" dirty="0">
                <a:latin typeface="Arial" panose="020B0604020202020204" pitchFamily="34" charset="0"/>
              </a:rPr>
              <a:t>Complete incident report</a:t>
            </a:r>
          </a:p>
          <a:p>
            <a:pPr marL="285750" indent="-285750">
              <a:buFont typeface="Arial" panose="020B0604020202020204" pitchFamily="34" charset="0"/>
              <a:buChar char="•"/>
              <a:defRPr/>
            </a:pPr>
            <a:r>
              <a:rPr lang="en-GB" sz="1200" dirty="0">
                <a:latin typeface="Arial" panose="020B0604020202020204" pitchFamily="34" charset="0"/>
              </a:rPr>
              <a:t>No further action</a:t>
            </a:r>
            <a:endParaRPr lang="en-GB" sz="1200" dirty="0">
              <a:cs typeface="Arial" charset="0"/>
            </a:endParaRPr>
          </a:p>
        </p:txBody>
      </p:sp>
      <p:sp>
        <p:nvSpPr>
          <p:cNvPr id="9" name="TextBox 8">
            <a:extLst>
              <a:ext uri="{FF2B5EF4-FFF2-40B4-BE49-F238E27FC236}">
                <a16:creationId xmlns:a16="http://schemas.microsoft.com/office/drawing/2014/main" id="{B6C8492F-A7C5-48E3-B560-849791005740}"/>
              </a:ext>
            </a:extLst>
          </p:cNvPr>
          <p:cNvSpPr txBox="1"/>
          <p:nvPr/>
        </p:nvSpPr>
        <p:spPr>
          <a:xfrm>
            <a:off x="6019780" y="3257293"/>
            <a:ext cx="2460625" cy="1384995"/>
          </a:xfrm>
          <a:prstGeom prst="rect">
            <a:avLst/>
          </a:prstGeom>
          <a:solidFill>
            <a:srgbClr val="B4DE86"/>
          </a:solidFill>
          <a:ln w="63500">
            <a:solidFill>
              <a:srgbClr val="00B050"/>
            </a:solidFill>
          </a:ln>
        </p:spPr>
        <p:txBody>
          <a:bodyPr>
            <a:spAutoFit/>
          </a:bodyPr>
          <a:lstStyle/>
          <a:p>
            <a:pPr marL="285750" indent="-285750">
              <a:buFont typeface="Arial" panose="020B0604020202020204" pitchFamily="34" charset="0"/>
              <a:buChar char="•"/>
              <a:defRPr/>
            </a:pPr>
            <a:r>
              <a:rPr lang="en-GB" altLang="en-US" sz="1200" dirty="0">
                <a:latin typeface="Arial" panose="020B0604020202020204" pitchFamily="34" charset="0"/>
              </a:rPr>
              <a:t>Encourage bleeding</a:t>
            </a:r>
          </a:p>
          <a:p>
            <a:pPr marL="285750" indent="-285750">
              <a:buFont typeface="Arial" panose="020B0604020202020204" pitchFamily="34" charset="0"/>
              <a:buChar char="•"/>
              <a:defRPr/>
            </a:pPr>
            <a:r>
              <a:rPr lang="en-GB" sz="1200" dirty="0">
                <a:latin typeface="Arial" panose="020B0604020202020204" pitchFamily="34" charset="0"/>
              </a:rPr>
              <a:t>Do not suck</a:t>
            </a:r>
          </a:p>
          <a:p>
            <a:pPr marL="285750" indent="-285750">
              <a:buFont typeface="Arial" panose="020B0604020202020204" pitchFamily="34" charset="0"/>
              <a:buChar char="•"/>
              <a:defRPr/>
            </a:pPr>
            <a:r>
              <a:rPr lang="en-GB" sz="1200" dirty="0">
                <a:latin typeface="Arial" panose="020B0604020202020204" pitchFamily="34" charset="0"/>
              </a:rPr>
              <a:t>Wash site with soap and water and cover</a:t>
            </a:r>
          </a:p>
          <a:p>
            <a:pPr marL="285750" indent="-285750">
              <a:buFont typeface="Arial" panose="020B0604020202020204" pitchFamily="34" charset="0"/>
              <a:buChar char="•"/>
              <a:defRPr/>
            </a:pPr>
            <a:r>
              <a:rPr lang="en-GB" sz="1200" dirty="0">
                <a:latin typeface="Arial" panose="020B0604020202020204" pitchFamily="34" charset="0"/>
              </a:rPr>
              <a:t>Identify and dispose of sharps correctly</a:t>
            </a:r>
          </a:p>
          <a:p>
            <a:pPr marL="285750" indent="-285750">
              <a:buFont typeface="Arial" panose="020B0604020202020204" pitchFamily="34" charset="0"/>
              <a:buChar char="•"/>
              <a:defRPr/>
            </a:pPr>
            <a:r>
              <a:rPr lang="en-GB" sz="1200" dirty="0">
                <a:latin typeface="Arial" panose="020B0604020202020204" pitchFamily="34" charset="0"/>
              </a:rPr>
              <a:t>Inform manager</a:t>
            </a:r>
            <a:endParaRPr lang="en-GB" sz="1200" dirty="0">
              <a:cs typeface="Arial" charset="0"/>
            </a:endParaRPr>
          </a:p>
        </p:txBody>
      </p:sp>
      <p:sp>
        <p:nvSpPr>
          <p:cNvPr id="10" name="TextBox 9">
            <a:extLst>
              <a:ext uri="{FF2B5EF4-FFF2-40B4-BE49-F238E27FC236}">
                <a16:creationId xmlns:a16="http://schemas.microsoft.com/office/drawing/2014/main" id="{9E1CE1C1-2360-450F-A3B9-DB7111518EA7}"/>
              </a:ext>
            </a:extLst>
          </p:cNvPr>
          <p:cNvSpPr txBox="1"/>
          <p:nvPr/>
        </p:nvSpPr>
        <p:spPr>
          <a:xfrm>
            <a:off x="6019780" y="4819973"/>
            <a:ext cx="2460625" cy="1200329"/>
          </a:xfrm>
          <a:prstGeom prst="rect">
            <a:avLst/>
          </a:prstGeom>
          <a:solidFill>
            <a:srgbClr val="B4DE86"/>
          </a:solidFill>
          <a:ln w="63500">
            <a:solidFill>
              <a:srgbClr val="00B050"/>
            </a:solidFill>
          </a:ln>
        </p:spPr>
        <p:txBody>
          <a:bodyPr>
            <a:spAutoFit/>
          </a:bodyPr>
          <a:lstStyle/>
          <a:p>
            <a:pPr marL="285750" indent="-285750">
              <a:buFont typeface="Arial" panose="020B0604020202020204" pitchFamily="34" charset="0"/>
              <a:buChar char="•"/>
              <a:defRPr/>
            </a:pPr>
            <a:r>
              <a:rPr lang="en-GB" altLang="en-US" sz="1200" dirty="0">
                <a:latin typeface="Arial" panose="020B0604020202020204" pitchFamily="34" charset="0"/>
              </a:rPr>
              <a:t>Irrigate with copious amounts of water (before and after removal of contact lenses)</a:t>
            </a:r>
          </a:p>
          <a:p>
            <a:pPr marL="285750" indent="-285750">
              <a:buFont typeface="Arial" panose="020B0604020202020204" pitchFamily="34" charset="0"/>
              <a:buChar char="•"/>
              <a:defRPr/>
            </a:pPr>
            <a:r>
              <a:rPr lang="en-GB" sz="1200" dirty="0">
                <a:latin typeface="Arial" panose="020B0604020202020204" pitchFamily="34" charset="0"/>
              </a:rPr>
              <a:t>Water to rinse the mouth should not be swallowed</a:t>
            </a:r>
          </a:p>
          <a:p>
            <a:pPr marL="285750" indent="-285750">
              <a:buFont typeface="Arial" panose="020B0604020202020204" pitchFamily="34" charset="0"/>
              <a:buChar char="•"/>
              <a:defRPr/>
            </a:pPr>
            <a:r>
              <a:rPr lang="en-GB" sz="1200" dirty="0">
                <a:latin typeface="Arial" panose="020B0604020202020204" pitchFamily="34" charset="0"/>
              </a:rPr>
              <a:t>Inform manager</a:t>
            </a:r>
            <a:endParaRPr lang="en-GB" sz="1200" dirty="0">
              <a:cs typeface="Arial" charset="0"/>
            </a:endParaRPr>
          </a:p>
        </p:txBody>
      </p:sp>
      <p:sp>
        <p:nvSpPr>
          <p:cNvPr id="11" name="TextBox 12">
            <a:extLst>
              <a:ext uri="{FF2B5EF4-FFF2-40B4-BE49-F238E27FC236}">
                <a16:creationId xmlns:a16="http://schemas.microsoft.com/office/drawing/2014/main" id="{74F5A64C-5A7F-4F22-96E1-B486E6710FF9}"/>
              </a:ext>
            </a:extLst>
          </p:cNvPr>
          <p:cNvSpPr txBox="1">
            <a:spLocks noChangeArrowheads="1"/>
          </p:cNvSpPr>
          <p:nvPr/>
        </p:nvSpPr>
        <p:spPr bwMode="auto">
          <a:xfrm>
            <a:off x="8985604" y="3486660"/>
            <a:ext cx="2006600" cy="646331"/>
          </a:xfrm>
          <a:prstGeom prst="rect">
            <a:avLst/>
          </a:prstGeom>
          <a:solidFill>
            <a:srgbClr val="FFAA71"/>
          </a:solidFill>
          <a:ln w="63500">
            <a:solidFill>
              <a:srgbClr val="FF6600"/>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en-US" sz="1200" dirty="0">
              <a:latin typeface="Arial" panose="020B0604020202020204" pitchFamily="34" charset="0"/>
            </a:endParaRPr>
          </a:p>
          <a:p>
            <a:pPr eaLnBrk="1" hangingPunct="1"/>
            <a:r>
              <a:rPr lang="en-GB" altLang="en-US" sz="1200" dirty="0">
                <a:latin typeface="Arial" panose="020B0604020202020204" pitchFamily="34" charset="0"/>
              </a:rPr>
              <a:t>Refer to employer’s policy</a:t>
            </a:r>
          </a:p>
          <a:p>
            <a:pPr eaLnBrk="1" hangingPunct="1"/>
            <a:endParaRPr lang="en-GB" altLang="en-US" sz="1200" dirty="0">
              <a:latin typeface="Arial" panose="020B0604020202020204" pitchFamily="34" charset="0"/>
            </a:endParaRPr>
          </a:p>
        </p:txBody>
      </p:sp>
      <p:cxnSp>
        <p:nvCxnSpPr>
          <p:cNvPr id="12" name="Straight Arrow Connector 11">
            <a:extLst>
              <a:ext uri="{FF2B5EF4-FFF2-40B4-BE49-F238E27FC236}">
                <a16:creationId xmlns:a16="http://schemas.microsoft.com/office/drawing/2014/main" id="{7A059A5A-9778-4ABE-B2CC-6DC126B744BB}"/>
              </a:ext>
            </a:extLst>
          </p:cNvPr>
          <p:cNvCxnSpPr>
            <a:cxnSpLocks/>
          </p:cNvCxnSpPr>
          <p:nvPr/>
        </p:nvCxnSpPr>
        <p:spPr>
          <a:xfrm>
            <a:off x="5222698" y="2599652"/>
            <a:ext cx="6813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23379E9-6C39-4407-9974-57C35C855B3A}"/>
              </a:ext>
            </a:extLst>
          </p:cNvPr>
          <p:cNvCxnSpPr>
            <a:cxnSpLocks/>
          </p:cNvCxnSpPr>
          <p:nvPr/>
        </p:nvCxnSpPr>
        <p:spPr>
          <a:xfrm>
            <a:off x="5242592" y="4002691"/>
            <a:ext cx="6813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68A60A-D5EC-4CB7-8B73-6F11AE564589}"/>
              </a:ext>
            </a:extLst>
          </p:cNvPr>
          <p:cNvCxnSpPr>
            <a:cxnSpLocks/>
          </p:cNvCxnSpPr>
          <p:nvPr/>
        </p:nvCxnSpPr>
        <p:spPr>
          <a:xfrm>
            <a:off x="5242592" y="5238890"/>
            <a:ext cx="6813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7DD0713-8273-412E-B9FD-C07B37E42235}"/>
              </a:ext>
            </a:extLst>
          </p:cNvPr>
          <p:cNvCxnSpPr>
            <a:cxnSpLocks/>
          </p:cNvCxnSpPr>
          <p:nvPr/>
        </p:nvCxnSpPr>
        <p:spPr>
          <a:xfrm>
            <a:off x="8456613" y="3809825"/>
            <a:ext cx="5289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30">
            <a:extLst>
              <a:ext uri="{FF2B5EF4-FFF2-40B4-BE49-F238E27FC236}">
                <a16:creationId xmlns:a16="http://schemas.microsoft.com/office/drawing/2014/main" id="{078705BF-D784-491A-A9AB-B4A870A8C31F}"/>
              </a:ext>
            </a:extLst>
          </p:cNvPr>
          <p:cNvCxnSpPr>
            <a:cxnSpLocks/>
          </p:cNvCxnSpPr>
          <p:nvPr/>
        </p:nvCxnSpPr>
        <p:spPr>
          <a:xfrm flipV="1">
            <a:off x="8480405" y="3809825"/>
            <a:ext cx="279773" cy="150499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112F669C-FA12-A1EE-1E1A-B0F5C325B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3269" y="5631496"/>
            <a:ext cx="406400" cy="406400"/>
          </a:xfrm>
          <a:prstGeom prst="rect">
            <a:avLst/>
          </a:prstGeom>
        </p:spPr>
      </p:pic>
    </p:spTree>
    <p:extLst>
      <p:ext uri="{BB962C8B-B14F-4D97-AF65-F5344CB8AC3E}">
        <p14:creationId xmlns:p14="http://schemas.microsoft.com/office/powerpoint/2010/main" val="690611444"/>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260D67-7C2B-404D-8186-8E6F4B051852}"/>
              </a:ext>
            </a:extLst>
          </p:cNvPr>
          <p:cNvSpPr txBox="1"/>
          <p:nvPr/>
        </p:nvSpPr>
        <p:spPr>
          <a:xfrm>
            <a:off x="445778" y="421209"/>
            <a:ext cx="4067267" cy="646331"/>
          </a:xfrm>
          <a:prstGeom prst="rect">
            <a:avLst/>
          </a:prstGeom>
          <a:noFill/>
        </p:spPr>
        <p:txBody>
          <a:bodyPr wrap="none" rtlCol="0">
            <a:spAutoFit/>
          </a:bodyPr>
          <a:lstStyle/>
          <a:p>
            <a:r>
              <a:rPr lang="en-GB" sz="3600" b="1" dirty="0">
                <a:solidFill>
                  <a:srgbClr val="002060"/>
                </a:solidFill>
              </a:rPr>
              <a:t>What is an outbreak</a:t>
            </a:r>
          </a:p>
        </p:txBody>
      </p:sp>
      <p:sp>
        <p:nvSpPr>
          <p:cNvPr id="6" name="TextBox 5">
            <a:extLst>
              <a:ext uri="{FF2B5EF4-FFF2-40B4-BE49-F238E27FC236}">
                <a16:creationId xmlns:a16="http://schemas.microsoft.com/office/drawing/2014/main" id="{9E8F9D59-1ECC-43CA-9929-FB8B65BC5492}"/>
              </a:ext>
            </a:extLst>
          </p:cNvPr>
          <p:cNvSpPr txBox="1"/>
          <p:nvPr/>
        </p:nvSpPr>
        <p:spPr>
          <a:xfrm flipH="1">
            <a:off x="318980" y="1531653"/>
            <a:ext cx="11477846" cy="3693319"/>
          </a:xfrm>
          <a:prstGeom prst="rect">
            <a:avLst/>
          </a:prstGeom>
          <a:noFill/>
        </p:spPr>
        <p:txBody>
          <a:bodyPr wrap="square" rtlCol="0">
            <a:spAutoFit/>
          </a:bodyPr>
          <a:lstStyle/>
          <a:p>
            <a:r>
              <a:rPr lang="en-GB" sz="1800" dirty="0">
                <a:solidFill>
                  <a:srgbClr val="0B0C0C"/>
                </a:solidFill>
                <a:effectLst/>
                <a:ea typeface="Calibri" panose="020F0502020204030204" pitchFamily="34" charset="0"/>
              </a:rPr>
              <a:t>An outbreak is defined as 2 or more positive (or clinically suspected) linked cases</a:t>
            </a:r>
            <a:r>
              <a:rPr lang="en-GB" dirty="0">
                <a:solidFill>
                  <a:srgbClr val="0B0C0C"/>
                </a:solidFill>
                <a:ea typeface="Calibri" panose="020F0502020204030204" pitchFamily="34" charset="0"/>
              </a:rPr>
              <a:t> - </a:t>
            </a:r>
            <a:r>
              <a:rPr lang="en-GB" sz="1800" dirty="0">
                <a:solidFill>
                  <a:srgbClr val="0B0C0C"/>
                </a:solidFill>
                <a:effectLst/>
                <a:ea typeface="Calibri" panose="020F0502020204030204" pitchFamily="34" charset="0"/>
              </a:rPr>
              <a:t>staff and/or residents/service users)</a:t>
            </a:r>
          </a:p>
          <a:p>
            <a:endParaRPr lang="en-GB" dirty="0">
              <a:solidFill>
                <a:srgbClr val="0B0C0C"/>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b="1" dirty="0"/>
              <a:t>Prompt recognition, response/management and reporting of suspected outbreaks </a:t>
            </a:r>
            <a:r>
              <a:rPr lang="en-GB" dirty="0"/>
              <a:t>is essential to minimise spread of infection – report to IPC service  0151 604 7750  (out of hours UKHSA – 0344 225 0562) staff should be aware of how to manage evolving situations.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Educate staff on how to recognise signs of an outbreak and what actions they should take.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rgbClr val="000000"/>
                </a:solidFill>
                <a:ea typeface="Calibri" panose="020F0502020204030204" pitchFamily="34" charset="0"/>
              </a:rPr>
              <a:t>Effective prompt recognition and management of outbreaks can reduce spread within care settings and help to keep everyone safe </a:t>
            </a:r>
            <a:endParaRPr lang="en-GB" sz="1800" dirty="0">
              <a:solidFill>
                <a:srgbClr val="000000"/>
              </a:solidFill>
              <a:effectLst/>
              <a:ea typeface="Calibri" panose="020F0502020204030204" pitchFamily="34" charset="0"/>
            </a:endParaRPr>
          </a:p>
          <a:p>
            <a:endParaRPr lang="en-GB" dirty="0"/>
          </a:p>
          <a:p>
            <a:endParaRPr lang="en-GB" dirty="0"/>
          </a:p>
          <a:p>
            <a:pPr marL="285750" indent="-285750">
              <a:buFont typeface="Arial" panose="020B0604020202020204" pitchFamily="34" charset="0"/>
              <a:buChar char="•"/>
            </a:pPr>
            <a:endParaRPr lang="en-GB" dirty="0"/>
          </a:p>
        </p:txBody>
      </p:sp>
      <p:pic>
        <p:nvPicPr>
          <p:cNvPr id="3" name="Recorded Sound">
            <a:hlinkClick r:id="" action="ppaction://media"/>
            <a:extLst>
              <a:ext uri="{FF2B5EF4-FFF2-40B4-BE49-F238E27FC236}">
                <a16:creationId xmlns:a16="http://schemas.microsoft.com/office/drawing/2014/main" id="{D2EB467A-8BA3-F0C8-AC78-EA6856547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6960" y="5230052"/>
            <a:ext cx="406400" cy="406400"/>
          </a:xfrm>
          <a:prstGeom prst="rect">
            <a:avLst/>
          </a:prstGeom>
        </p:spPr>
      </p:pic>
    </p:spTree>
    <p:extLst>
      <p:ext uri="{BB962C8B-B14F-4D97-AF65-F5344CB8AC3E}">
        <p14:creationId xmlns:p14="http://schemas.microsoft.com/office/powerpoint/2010/main" val="3657315307"/>
      </p:ext>
    </p:extLst>
  </p:cSld>
  <p:clrMapOvr>
    <a:masterClrMapping/>
  </p:clrMapOvr>
  <mc:AlternateContent xmlns:mc="http://schemas.openxmlformats.org/markup-compatibility/2006">
    <mc:Choice xmlns:p14="http://schemas.microsoft.com/office/powerpoint/2010/main" Requires="p14">
      <p:transition spd="slow" p14:dur="2000" advTm="79422"/>
    </mc:Choice>
    <mc:Fallback>
      <p:transition spd="slow" advTm="7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61EC2-3826-4E41-B97A-D0E8224A81B7}"/>
              </a:ext>
            </a:extLst>
          </p:cNvPr>
          <p:cNvSpPr txBox="1"/>
          <p:nvPr/>
        </p:nvSpPr>
        <p:spPr>
          <a:xfrm>
            <a:off x="318980" y="1280341"/>
            <a:ext cx="4531625" cy="646331"/>
          </a:xfrm>
          <a:prstGeom prst="rect">
            <a:avLst/>
          </a:prstGeom>
          <a:noFill/>
        </p:spPr>
        <p:txBody>
          <a:bodyPr wrap="none" rtlCol="0">
            <a:spAutoFit/>
          </a:bodyPr>
          <a:lstStyle/>
          <a:p>
            <a:r>
              <a:rPr lang="en-GB" sz="3600" b="1" dirty="0">
                <a:solidFill>
                  <a:srgbClr val="002060"/>
                </a:solidFill>
              </a:rPr>
              <a:t>Clostridioides difficile  </a:t>
            </a:r>
          </a:p>
        </p:txBody>
      </p:sp>
      <p:sp>
        <p:nvSpPr>
          <p:cNvPr id="3" name="TextBox 2">
            <a:extLst>
              <a:ext uri="{FF2B5EF4-FFF2-40B4-BE49-F238E27FC236}">
                <a16:creationId xmlns:a16="http://schemas.microsoft.com/office/drawing/2014/main" id="{62AD4B61-19DB-488F-9CD5-30FABF644DE1}"/>
              </a:ext>
            </a:extLst>
          </p:cNvPr>
          <p:cNvSpPr txBox="1"/>
          <p:nvPr/>
        </p:nvSpPr>
        <p:spPr>
          <a:xfrm>
            <a:off x="318980" y="1926672"/>
            <a:ext cx="1498102" cy="430887"/>
          </a:xfrm>
          <a:prstGeom prst="rect">
            <a:avLst/>
          </a:prstGeom>
          <a:noFill/>
        </p:spPr>
        <p:txBody>
          <a:bodyPr wrap="none" rtlCol="0">
            <a:spAutoFit/>
          </a:bodyPr>
          <a:lstStyle/>
          <a:p>
            <a:r>
              <a:rPr lang="en-GB" sz="2200" b="1" dirty="0">
                <a:solidFill>
                  <a:srgbClr val="0070C0"/>
                </a:solidFill>
              </a:rPr>
              <a:t>What is it ?</a:t>
            </a:r>
          </a:p>
        </p:txBody>
      </p:sp>
      <p:sp>
        <p:nvSpPr>
          <p:cNvPr id="4" name="TextBox 3">
            <a:extLst>
              <a:ext uri="{FF2B5EF4-FFF2-40B4-BE49-F238E27FC236}">
                <a16:creationId xmlns:a16="http://schemas.microsoft.com/office/drawing/2014/main" id="{66034088-2A79-4EE4-B257-42B4DCF1DD80}"/>
              </a:ext>
            </a:extLst>
          </p:cNvPr>
          <p:cNvSpPr txBox="1"/>
          <p:nvPr/>
        </p:nvSpPr>
        <p:spPr>
          <a:xfrm flipH="1">
            <a:off x="331011" y="2357559"/>
            <a:ext cx="11477846" cy="3693319"/>
          </a:xfrm>
          <a:prstGeom prst="rect">
            <a:avLst/>
          </a:prstGeom>
          <a:noFill/>
        </p:spPr>
        <p:txBody>
          <a:bodyPr wrap="square" rtlCol="0">
            <a:spAutoFit/>
          </a:bodyPr>
          <a:lstStyle/>
          <a:p>
            <a:pPr>
              <a:buClr>
                <a:srgbClr val="0070C0"/>
              </a:buClr>
            </a:pPr>
            <a:r>
              <a:rPr lang="en-US" altLang="en-US" dirty="0">
                <a:solidFill>
                  <a:srgbClr val="1F0000"/>
                </a:solidFill>
                <a:latin typeface="Calibri" panose="020F0502020204030204" pitchFamily="34" charset="0"/>
                <a:cs typeface="Calibri" panose="020F0502020204030204" pitchFamily="34" charset="0"/>
              </a:rPr>
              <a:t>Clostridioides difficile (also known as </a:t>
            </a:r>
            <a:r>
              <a:rPr lang="en-US" altLang="en-US" dirty="0" err="1">
                <a:solidFill>
                  <a:srgbClr val="1F0000"/>
                </a:solidFill>
                <a:latin typeface="Calibri" panose="020F0502020204030204" pitchFamily="34" charset="0"/>
                <a:cs typeface="Calibri" panose="020F0502020204030204" pitchFamily="34" charset="0"/>
              </a:rPr>
              <a:t>C.difficile</a:t>
            </a:r>
            <a:r>
              <a:rPr lang="en-US" altLang="en-US" dirty="0">
                <a:solidFill>
                  <a:srgbClr val="1F0000"/>
                </a:solidFill>
                <a:latin typeface="Calibri" panose="020F0502020204030204" pitchFamily="34" charset="0"/>
                <a:cs typeface="Calibri" panose="020F0502020204030204" pitchFamily="34" charset="0"/>
              </a:rPr>
              <a:t>, </a:t>
            </a:r>
            <a:r>
              <a:rPr lang="en-US" altLang="en-US" dirty="0" err="1">
                <a:solidFill>
                  <a:srgbClr val="1F0000"/>
                </a:solidFill>
                <a:latin typeface="Calibri" panose="020F0502020204030204" pitchFamily="34" charset="0"/>
                <a:cs typeface="Calibri" panose="020F0502020204030204" pitchFamily="34" charset="0"/>
              </a:rPr>
              <a:t>C.diff</a:t>
            </a:r>
            <a:r>
              <a:rPr lang="en-US" altLang="en-US" dirty="0">
                <a:solidFill>
                  <a:srgbClr val="1F0000"/>
                </a:solidFill>
                <a:latin typeface="Calibri" panose="020F0502020204030204" pitchFamily="34" charset="0"/>
                <a:cs typeface="Calibri" panose="020F0502020204030204" pitchFamily="34" charset="0"/>
              </a:rPr>
              <a:t> or CDI) is a spore forming bacteria which can be found in the large intestine. Some antibiotics can disturb the balance of the gut flora and cause </a:t>
            </a:r>
            <a:r>
              <a:rPr lang="en-US" altLang="en-US" dirty="0" err="1">
                <a:solidFill>
                  <a:srgbClr val="1F0000"/>
                </a:solidFill>
                <a:latin typeface="Calibri" panose="020F0502020204030204" pitchFamily="34" charset="0"/>
                <a:cs typeface="Calibri" panose="020F0502020204030204" pitchFamily="34" charset="0"/>
              </a:rPr>
              <a:t>diarrhoea</a:t>
            </a:r>
            <a:r>
              <a:rPr lang="en-US" altLang="en-US" dirty="0">
                <a:solidFill>
                  <a:srgbClr val="1F0000"/>
                </a:solidFill>
                <a:latin typeface="Calibri" panose="020F0502020204030204" pitchFamily="34" charset="0"/>
                <a:cs typeface="Calibri" panose="020F0502020204030204" pitchFamily="34" charset="0"/>
              </a:rPr>
              <a:t>, this can cause the </a:t>
            </a:r>
            <a:r>
              <a:rPr lang="en-US" altLang="en-US" dirty="0" err="1">
                <a:solidFill>
                  <a:srgbClr val="1F0000"/>
                </a:solidFill>
                <a:latin typeface="Calibri" panose="020F0502020204030204" pitchFamily="34" charset="0"/>
                <a:cs typeface="Calibri" panose="020F0502020204030204" pitchFamily="34" charset="0"/>
              </a:rPr>
              <a:t>C.diff</a:t>
            </a:r>
            <a:r>
              <a:rPr lang="en-US" altLang="en-US" i="1" dirty="0">
                <a:solidFill>
                  <a:srgbClr val="1F0000"/>
                </a:solidFill>
                <a:latin typeface="Calibri" panose="020F0502020204030204" pitchFamily="34" charset="0"/>
                <a:cs typeface="Calibri" panose="020F0502020204030204" pitchFamily="34" charset="0"/>
              </a:rPr>
              <a:t> </a:t>
            </a:r>
            <a:r>
              <a:rPr lang="en-US" altLang="en-US" dirty="0">
                <a:solidFill>
                  <a:srgbClr val="1F0000"/>
                </a:solidFill>
                <a:latin typeface="Calibri" panose="020F0502020204030204" pitchFamily="34" charset="0"/>
                <a:cs typeface="Calibri" panose="020F0502020204030204" pitchFamily="34" charset="0"/>
              </a:rPr>
              <a:t>to multiply and produce toxins. The toxins may damage the lining of the intestine and produce symptoms ranging from watery </a:t>
            </a:r>
            <a:r>
              <a:rPr lang="en-US" altLang="en-US" dirty="0" err="1">
                <a:solidFill>
                  <a:srgbClr val="1F0000"/>
                </a:solidFill>
                <a:latin typeface="Calibri" panose="020F0502020204030204" pitchFamily="34" charset="0"/>
                <a:cs typeface="Calibri" panose="020F0502020204030204" pitchFamily="34" charset="0"/>
              </a:rPr>
              <a:t>diarrhoea</a:t>
            </a:r>
            <a:r>
              <a:rPr lang="en-US" altLang="en-US" dirty="0">
                <a:solidFill>
                  <a:srgbClr val="1F0000"/>
                </a:solidFill>
                <a:latin typeface="Calibri" panose="020F0502020204030204" pitchFamily="34" charset="0"/>
                <a:cs typeface="Calibri" panose="020F0502020204030204" pitchFamily="34" charset="0"/>
              </a:rPr>
              <a:t> to life threatening colitis. </a:t>
            </a:r>
          </a:p>
          <a:p>
            <a:pPr>
              <a:buClr>
                <a:srgbClr val="0070C0"/>
              </a:buClr>
            </a:pPr>
            <a:endParaRPr kumimoji="0" lang="en-US"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a:buClr>
                <a:srgbClr val="0070C0"/>
              </a:buClr>
            </a:pPr>
            <a:r>
              <a:rPr kumimoji="0" lang="en-US"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Risk factors include: </a:t>
            </a:r>
          </a:p>
          <a:p>
            <a:pPr marL="285750" indent="-285750">
              <a:buClr>
                <a:srgbClr val="0070C0"/>
              </a:buClr>
              <a:buFont typeface="Arial" panose="020B0604020202020204" pitchFamily="34" charset="0"/>
              <a:buChar char="•"/>
            </a:pPr>
            <a:r>
              <a:rPr lang="en-US" dirty="0">
                <a:latin typeface="Calibri" panose="020F0502020204030204" pitchFamily="34" charset="0"/>
                <a:cs typeface="Calibri" panose="020F0502020204030204" pitchFamily="34" charset="0"/>
              </a:rPr>
              <a:t>Age over 65 years or over                                              </a:t>
            </a:r>
          </a:p>
          <a:p>
            <a:pPr marL="285750" indent="-285750">
              <a:buClr>
                <a:srgbClr val="0070C0"/>
              </a:buClr>
              <a:buFont typeface="Arial" panose="020B0604020202020204" pitchFamily="34" charset="0"/>
              <a:buChar cha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Recent </a:t>
            </a: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treatm</a:t>
            </a:r>
            <a:r>
              <a:rPr lang="en-US" dirty="0" err="1">
                <a:latin typeface="Calibri" panose="020F0502020204030204" pitchFamily="34" charset="0"/>
                <a:cs typeface="Calibri" panose="020F0502020204030204" pitchFamily="34" charset="0"/>
              </a:rPr>
              <a:t>ent</a:t>
            </a:r>
            <a:r>
              <a:rPr lang="en-US" dirty="0">
                <a:latin typeface="Calibri" panose="020F0502020204030204" pitchFamily="34" charset="0"/>
                <a:cs typeface="Calibri" panose="020F0502020204030204" pitchFamily="34" charset="0"/>
              </a:rPr>
              <a:t> with broad spectrum antibiotics </a:t>
            </a:r>
          </a:p>
          <a:p>
            <a:pPr marL="285750" indent="-285750">
              <a:buClr>
                <a:srgbClr val="0070C0"/>
              </a:buClr>
              <a:buFont typeface="Arial" panose="020B0604020202020204" pitchFamily="34" charset="0"/>
              <a:buChar char="•"/>
            </a:pPr>
            <a:r>
              <a:rPr lang="en-US" dirty="0">
                <a:latin typeface="Calibri" panose="020F0502020204030204" pitchFamily="34" charset="0"/>
                <a:cs typeface="Calibri" panose="020F0502020204030204" pitchFamily="34" charset="0"/>
              </a:rPr>
              <a:t>Recent contact with healthcare settings </a:t>
            </a:r>
          </a:p>
          <a:p>
            <a:pPr marL="285750" indent="-285750">
              <a:buClr>
                <a:srgbClr val="0070C0"/>
              </a:buClr>
              <a:buFont typeface="Arial" panose="020B0604020202020204" pitchFamily="34" charset="0"/>
              <a:buChar char="•"/>
            </a:pPr>
            <a:r>
              <a:rPr lang="en-US" dirty="0">
                <a:latin typeface="Calibri" panose="020F0502020204030204" pitchFamily="34" charset="0"/>
                <a:cs typeface="Calibri" panose="020F0502020204030204" pitchFamily="34" charset="0"/>
              </a:rPr>
              <a:t>On proton pump inhibitor</a:t>
            </a:r>
          </a:p>
          <a:p>
            <a:pPr marL="285750" indent="-285750">
              <a:buClr>
                <a:srgbClr val="0070C0"/>
              </a:buClr>
              <a:buFont typeface="Arial" panose="020B0604020202020204" pitchFamily="34" charset="0"/>
              <a:buChar char="•"/>
            </a:pPr>
            <a:r>
              <a:rPr lang="en-US" dirty="0">
                <a:latin typeface="Calibri" panose="020F0502020204030204" pitchFamily="34" charset="0"/>
                <a:cs typeface="Calibri" panose="020F0502020204030204" pitchFamily="34" charset="0"/>
              </a:rPr>
              <a:t>Underlying health disease</a:t>
            </a:r>
          </a:p>
          <a:p>
            <a:pPr>
              <a:buClr>
                <a:srgbClr val="0070C0"/>
              </a:buClr>
            </a:pPr>
            <a:endParaRPr kumimoji="0" lang="en-US" b="0" i="0" u="none" strike="noStrike" kern="1200" cap="none" spc="0" normalizeH="0" baseline="0" noProof="0" dirty="0">
              <a:ln>
                <a:noFill/>
              </a:ln>
              <a:solidFill>
                <a:srgbClr val="00B0F0"/>
              </a:solidFill>
              <a:effectLst/>
              <a:uLnTx/>
              <a:uFillTx/>
              <a:ea typeface="+mn-ea"/>
              <a:cs typeface="Arial" charset="0"/>
            </a:endParaRPr>
          </a:p>
          <a:p>
            <a:pPr>
              <a:buClr>
                <a:srgbClr val="0070C0"/>
              </a:buCl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5" name="Picture 4">
            <a:extLst>
              <a:ext uri="{FF2B5EF4-FFF2-40B4-BE49-F238E27FC236}">
                <a16:creationId xmlns:a16="http://schemas.microsoft.com/office/drawing/2014/main" id="{34E1EC9F-6459-42F8-83CC-4FF945C32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034" y="4073382"/>
            <a:ext cx="1907627" cy="1271751"/>
          </a:xfrm>
          <a:prstGeom prst="rect">
            <a:avLst/>
          </a:prstGeom>
        </p:spPr>
      </p:pic>
      <p:pic>
        <p:nvPicPr>
          <p:cNvPr id="6" name="Recorded Sound">
            <a:hlinkClick r:id="" action="ppaction://media"/>
            <a:extLst>
              <a:ext uri="{FF2B5EF4-FFF2-40B4-BE49-F238E27FC236}">
                <a16:creationId xmlns:a16="http://schemas.microsoft.com/office/drawing/2014/main" id="{05AB2470-F867-C4BC-D78F-1B1818EFE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40800" y="5794150"/>
            <a:ext cx="406400" cy="406400"/>
          </a:xfrm>
          <a:prstGeom prst="rect">
            <a:avLst/>
          </a:prstGeom>
        </p:spPr>
      </p:pic>
    </p:spTree>
    <p:extLst>
      <p:ext uri="{BB962C8B-B14F-4D97-AF65-F5344CB8AC3E}">
        <p14:creationId xmlns:p14="http://schemas.microsoft.com/office/powerpoint/2010/main" val="3332244140"/>
      </p:ext>
    </p:extLst>
  </p:cSld>
  <p:clrMapOvr>
    <a:masterClrMapping/>
  </p:clrMapOvr>
  <mc:AlternateContent xmlns:mc="http://schemas.openxmlformats.org/markup-compatibility/2006" xmlns:p14="http://schemas.microsoft.com/office/powerpoint/2010/main">
    <mc:Choice Requires="p14">
      <p:transition spd="slow" p14:dur="2000" advClick="0" advTm="89755"/>
    </mc:Choice>
    <mc:Fallback xmlns="">
      <p:transition spd="slow" advClick="0" advTm="8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214205" y="383438"/>
            <a:ext cx="6764672" cy="646331"/>
          </a:xfrm>
          <a:prstGeom prst="rect">
            <a:avLst/>
          </a:prstGeom>
          <a:noFill/>
        </p:spPr>
        <p:txBody>
          <a:bodyPr wrap="none" rtlCol="0">
            <a:spAutoFit/>
          </a:bodyPr>
          <a:lstStyle/>
          <a:p>
            <a:r>
              <a:rPr lang="en-GB" sz="3600" b="1" dirty="0">
                <a:solidFill>
                  <a:srgbClr val="002060"/>
                </a:solidFill>
              </a:rPr>
              <a:t>Aims and outcomes of this session</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214205" y="1633184"/>
            <a:ext cx="11477846" cy="3178049"/>
          </a:xfrm>
          <a:prstGeom prst="rect">
            <a:avLst/>
          </a:prstGeom>
          <a:noFill/>
        </p:spPr>
        <p:txBody>
          <a:bodyPr wrap="square" rtlCol="0">
            <a:spAutoFit/>
          </a:bodyPr>
          <a:lstStyle/>
          <a:p>
            <a:pPr marL="285750" indent="-285750">
              <a:buFont typeface="Arial" panose="020B0604020202020204" pitchFamily="34" charset="0"/>
              <a:buChar char="•"/>
            </a:pPr>
            <a:r>
              <a:rPr lang="en-GB" dirty="0"/>
              <a:t>To improve your knowledge around preventing and controlling the spread of infection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promote evidence based best practice amongst all staff</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understand your own responsibilities in relation to infection prevention and control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gain a greater awareness of Antimicrobial Resistance (AMR), outbreak management and other organisms</a:t>
            </a:r>
          </a:p>
          <a:p>
            <a:pPr marL="285750" indent="-285750">
              <a:buFont typeface="Arial" panose="020B0604020202020204" pitchFamily="34" charset="0"/>
              <a:buChar char="•"/>
            </a:pPr>
            <a:endParaRPr lang="en-GB" dirty="0"/>
          </a:p>
          <a:p>
            <a:pPr marL="342918" marR="0" lvl="0" indent="-342918"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dirty="0"/>
              <a:t>To promote Urinary Tract Infection (UTI) prevention and the importance of hydration </a:t>
            </a:r>
          </a:p>
          <a:p>
            <a:pPr marL="342918" marR="0" lvl="0" indent="-342918"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endParaRPr>
          </a:p>
          <a:p>
            <a:endParaRPr lang="en-GB" dirty="0"/>
          </a:p>
        </p:txBody>
      </p:sp>
      <p:pic>
        <p:nvPicPr>
          <p:cNvPr id="3" name="Recorded Sound">
            <a:hlinkClick r:id="" action="ppaction://media"/>
            <a:extLst>
              <a:ext uri="{FF2B5EF4-FFF2-40B4-BE49-F238E27FC236}">
                <a16:creationId xmlns:a16="http://schemas.microsoft.com/office/drawing/2014/main" id="{1DE9FE08-9144-9E41-2362-F3D8747BFE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1760" y="4688840"/>
            <a:ext cx="853440" cy="853440"/>
          </a:xfrm>
          <a:prstGeom prst="rect">
            <a:avLst/>
          </a:prstGeom>
        </p:spPr>
      </p:pic>
    </p:spTree>
    <p:extLst>
      <p:ext uri="{BB962C8B-B14F-4D97-AF65-F5344CB8AC3E}">
        <p14:creationId xmlns:p14="http://schemas.microsoft.com/office/powerpoint/2010/main" val="1679176922"/>
      </p:ext>
    </p:extLst>
  </p:cSld>
  <p:clrMapOvr>
    <a:masterClrMapping/>
  </p:clrMapOvr>
  <mc:AlternateContent xmlns:mc="http://schemas.openxmlformats.org/markup-compatibility/2006" xmlns:p14="http://schemas.microsoft.com/office/powerpoint/2010/main">
    <mc:Choice Requires="p14">
      <p:transition spd="slow" p14:dur="2000" advTm="53671"/>
    </mc:Choice>
    <mc:Fallback xmlns="">
      <p:transition spd="slow" advTm="5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FC97C-68FE-4CE9-A51D-249596C335AE}"/>
              </a:ext>
            </a:extLst>
          </p:cNvPr>
          <p:cNvSpPr txBox="1"/>
          <p:nvPr/>
        </p:nvSpPr>
        <p:spPr>
          <a:xfrm>
            <a:off x="308447" y="1192456"/>
            <a:ext cx="4531625" cy="646331"/>
          </a:xfrm>
          <a:prstGeom prst="rect">
            <a:avLst/>
          </a:prstGeom>
          <a:noFill/>
        </p:spPr>
        <p:txBody>
          <a:bodyPr wrap="none" rtlCol="0">
            <a:spAutoFit/>
          </a:bodyPr>
          <a:lstStyle/>
          <a:p>
            <a:r>
              <a:rPr lang="en-GB" sz="3600" b="1" dirty="0">
                <a:solidFill>
                  <a:srgbClr val="002060"/>
                </a:solidFill>
              </a:rPr>
              <a:t>Clostridioides difficile  </a:t>
            </a:r>
          </a:p>
        </p:txBody>
      </p:sp>
      <p:sp>
        <p:nvSpPr>
          <p:cNvPr id="3" name="TextBox 2">
            <a:extLst>
              <a:ext uri="{FF2B5EF4-FFF2-40B4-BE49-F238E27FC236}">
                <a16:creationId xmlns:a16="http://schemas.microsoft.com/office/drawing/2014/main" id="{7C998D3C-6856-4247-8669-DE07DE71B4B5}"/>
              </a:ext>
            </a:extLst>
          </p:cNvPr>
          <p:cNvSpPr txBox="1"/>
          <p:nvPr/>
        </p:nvSpPr>
        <p:spPr>
          <a:xfrm>
            <a:off x="308447" y="1803619"/>
            <a:ext cx="2163221" cy="430887"/>
          </a:xfrm>
          <a:prstGeom prst="rect">
            <a:avLst/>
          </a:prstGeom>
          <a:noFill/>
        </p:spPr>
        <p:txBody>
          <a:bodyPr wrap="none" rtlCol="0">
            <a:spAutoFit/>
          </a:bodyPr>
          <a:lstStyle/>
          <a:p>
            <a:r>
              <a:rPr lang="en-GB" sz="2200" b="1" dirty="0">
                <a:solidFill>
                  <a:srgbClr val="0070C0"/>
                </a:solidFill>
                <a:latin typeface="Arial" panose="020B0604020202020204" pitchFamily="34" charset="0"/>
              </a:rPr>
              <a:t>Transmission  </a:t>
            </a:r>
            <a:endParaRPr lang="en-GB" sz="2200" b="1" dirty="0">
              <a:solidFill>
                <a:srgbClr val="0070C0"/>
              </a:solidFill>
            </a:endParaRPr>
          </a:p>
        </p:txBody>
      </p:sp>
      <p:sp>
        <p:nvSpPr>
          <p:cNvPr id="4" name="TextBox 3">
            <a:extLst>
              <a:ext uri="{FF2B5EF4-FFF2-40B4-BE49-F238E27FC236}">
                <a16:creationId xmlns:a16="http://schemas.microsoft.com/office/drawing/2014/main" id="{2A5112BE-3192-44F1-BF50-577437922018}"/>
              </a:ext>
            </a:extLst>
          </p:cNvPr>
          <p:cNvSpPr txBox="1"/>
          <p:nvPr/>
        </p:nvSpPr>
        <p:spPr>
          <a:xfrm flipH="1">
            <a:off x="357077" y="2156892"/>
            <a:ext cx="11477846" cy="1754326"/>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GB" altLang="en-US" sz="1800" dirty="0">
                <a:cs typeface="Arial" charset="0"/>
              </a:rPr>
              <a:t>Faecal oral route</a:t>
            </a:r>
          </a:p>
          <a:p>
            <a:pPr marL="285750" indent="-285750">
              <a:buClr>
                <a:srgbClr val="0070C0"/>
              </a:buClr>
              <a:buFont typeface="Arial" panose="020B0604020202020204" pitchFamily="34" charset="0"/>
              <a:buChar char="•"/>
            </a:pPr>
            <a:r>
              <a:rPr lang="en-GB" altLang="en-US" dirty="0">
                <a:cs typeface="Arial" charset="0"/>
              </a:rPr>
              <a:t>D</a:t>
            </a:r>
            <a:r>
              <a:rPr lang="en-GB" altLang="en-US" sz="1800" dirty="0">
                <a:cs typeface="Arial" charset="0"/>
              </a:rPr>
              <a:t>irect person to person contact</a:t>
            </a:r>
          </a:p>
          <a:p>
            <a:pPr marL="285750" indent="-285750">
              <a:buClr>
                <a:srgbClr val="0070C0"/>
              </a:buClr>
              <a:buFont typeface="Arial" panose="020B0604020202020204" pitchFamily="34" charset="0"/>
              <a:buChar char="•"/>
            </a:pPr>
            <a:r>
              <a:rPr lang="en-GB" altLang="en-US" dirty="0">
                <a:cs typeface="Arial" charset="0"/>
              </a:rPr>
              <a:t>C</a:t>
            </a:r>
            <a:r>
              <a:rPr lang="en-GB" altLang="en-US" sz="1800" dirty="0">
                <a:cs typeface="Arial" charset="0"/>
              </a:rPr>
              <a:t>ontaminated hands</a:t>
            </a:r>
          </a:p>
          <a:p>
            <a:pPr marL="285750" lvl="0" indent="-285750">
              <a:buClr>
                <a:srgbClr val="0070C0"/>
              </a:buClr>
              <a:buFont typeface="Arial" panose="020B0604020202020204" pitchFamily="34" charset="0"/>
              <a:buChar char="•"/>
            </a:pPr>
            <a:r>
              <a:rPr lang="en-GB" altLang="en-US" dirty="0">
                <a:cs typeface="Arial" charset="0"/>
              </a:rPr>
              <a:t>C</a:t>
            </a:r>
            <a:r>
              <a:rPr lang="en-GB" altLang="en-US" sz="1800" dirty="0">
                <a:cs typeface="Arial" charset="0"/>
              </a:rPr>
              <a:t>ontaminated environment -</a:t>
            </a:r>
            <a:r>
              <a:rPr lang="en-GB" altLang="en-US" dirty="0">
                <a:solidFill>
                  <a:prstClr val="black"/>
                </a:solidFill>
                <a:cs typeface="Arial" charset="0"/>
              </a:rPr>
              <a:t>spores can live in the environment for months</a:t>
            </a:r>
          </a:p>
          <a:p>
            <a:pPr>
              <a:buClr>
                <a:srgbClr val="0070C0"/>
              </a:buClr>
            </a:pPr>
            <a:endParaRPr lang="en-GB" altLang="en-US" dirty="0">
              <a:cs typeface="Arial" charset="0"/>
            </a:endParaRPr>
          </a:p>
          <a:p>
            <a:pPr>
              <a:buClr>
                <a:srgbClr val="0070C0"/>
              </a:buClr>
            </a:pPr>
            <a:endParaRPr lang="en-GB" altLang="en-US" sz="1800" dirty="0">
              <a:solidFill>
                <a:srgbClr val="1F0000"/>
              </a:solidFill>
              <a:cs typeface="Arial" charset="0"/>
            </a:endParaRPr>
          </a:p>
        </p:txBody>
      </p:sp>
      <p:pic>
        <p:nvPicPr>
          <p:cNvPr id="5" name="Recorded Sound">
            <a:hlinkClick r:id="" action="ppaction://media"/>
            <a:extLst>
              <a:ext uri="{FF2B5EF4-FFF2-40B4-BE49-F238E27FC236}">
                <a16:creationId xmlns:a16="http://schemas.microsoft.com/office/drawing/2014/main" id="{A8D671A2-4450-4989-C9E8-7A37A2F42A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5680" y="4607560"/>
            <a:ext cx="406400" cy="406400"/>
          </a:xfrm>
          <a:prstGeom prst="rect">
            <a:avLst/>
          </a:prstGeom>
        </p:spPr>
      </p:pic>
    </p:spTree>
    <p:extLst>
      <p:ext uri="{BB962C8B-B14F-4D97-AF65-F5344CB8AC3E}">
        <p14:creationId xmlns:p14="http://schemas.microsoft.com/office/powerpoint/2010/main" val="3630504810"/>
      </p:ext>
    </p:extLst>
  </p:cSld>
  <p:clrMapOvr>
    <a:masterClrMapping/>
  </p:clrMapOvr>
  <mc:AlternateContent xmlns:mc="http://schemas.openxmlformats.org/markup-compatibility/2006" xmlns:p14="http://schemas.microsoft.com/office/powerpoint/2010/main">
    <mc:Choice Requires="p14">
      <p:transition spd="slow" p14:dur="2000" advClick="0" advTm="53415"/>
    </mc:Choice>
    <mc:Fallback xmlns="">
      <p:transition spd="slow" advClick="0" advTm="5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19B42A-462C-45FE-B366-D0B23678560D}"/>
              </a:ext>
            </a:extLst>
          </p:cNvPr>
          <p:cNvSpPr txBox="1"/>
          <p:nvPr/>
        </p:nvSpPr>
        <p:spPr>
          <a:xfrm>
            <a:off x="364963" y="1329411"/>
            <a:ext cx="6724918" cy="369332"/>
          </a:xfrm>
          <a:prstGeom prst="rect">
            <a:avLst/>
          </a:prstGeom>
          <a:noFill/>
        </p:spPr>
        <p:txBody>
          <a:bodyPr wrap="none" rtlCol="0">
            <a:spAutoFit/>
          </a:bodyPr>
          <a:lstStyle/>
          <a:p>
            <a:r>
              <a:rPr lang="en-GB" sz="1800" dirty="0">
                <a:effectLst/>
                <a:latin typeface="Arial" panose="020B0604020202020204" pitchFamily="34" charset="0"/>
                <a:ea typeface="Calibri" panose="020F0502020204030204" pitchFamily="34" charset="0"/>
              </a:rPr>
              <a:t>Use the</a:t>
            </a:r>
            <a:r>
              <a:rPr lang="en-GB" sz="1800" b="1" dirty="0">
                <a:effectLst/>
                <a:latin typeface="Arial" panose="020B0604020202020204" pitchFamily="34" charset="0"/>
                <a:ea typeface="Calibri" panose="020F0502020204030204" pitchFamily="34" charset="0"/>
              </a:rPr>
              <a:t> </a:t>
            </a:r>
            <a:r>
              <a:rPr lang="en-GB" sz="1800" b="1" dirty="0">
                <a:solidFill>
                  <a:srgbClr val="FF0000"/>
                </a:solidFill>
                <a:effectLst/>
                <a:latin typeface="Arial" panose="020B0604020202020204" pitchFamily="34" charset="0"/>
                <a:ea typeface="Calibri" panose="020F0502020204030204" pitchFamily="34" charset="0"/>
              </a:rPr>
              <a:t>SIGHT </a:t>
            </a:r>
            <a:r>
              <a:rPr lang="en-GB" sz="1800" dirty="0">
                <a:effectLst/>
                <a:latin typeface="Arial" panose="020B0604020202020204" pitchFamily="34" charset="0"/>
                <a:ea typeface="Calibri" panose="020F0502020204030204" pitchFamily="34" charset="0"/>
              </a:rPr>
              <a:t>acronym when </a:t>
            </a:r>
            <a:r>
              <a:rPr lang="en-GB" dirty="0">
                <a:latin typeface="Arial" panose="020B0604020202020204" pitchFamily="34" charset="0"/>
                <a:ea typeface="Calibri" panose="020F0502020204030204" pitchFamily="34" charset="0"/>
              </a:rPr>
              <a:t>unexplained </a:t>
            </a:r>
            <a:r>
              <a:rPr lang="en-GB" sz="1800" dirty="0">
                <a:effectLst/>
                <a:latin typeface="Arial" panose="020B0604020202020204" pitchFamily="34" charset="0"/>
                <a:ea typeface="Calibri" panose="020F0502020204030204" pitchFamily="34" charset="0"/>
              </a:rPr>
              <a:t>diarrhoea is present</a:t>
            </a:r>
            <a:endParaRPr lang="en-GB" sz="2200" b="1" dirty="0">
              <a:solidFill>
                <a:srgbClr val="0070C0"/>
              </a:solidFill>
            </a:endParaRPr>
          </a:p>
        </p:txBody>
      </p:sp>
      <p:pic>
        <p:nvPicPr>
          <p:cNvPr id="3" name="Picture 2">
            <a:extLst>
              <a:ext uri="{FF2B5EF4-FFF2-40B4-BE49-F238E27FC236}">
                <a16:creationId xmlns:a16="http://schemas.microsoft.com/office/drawing/2014/main" id="{C13BF018-107D-4AB4-A269-A1DE720466FA}"/>
              </a:ext>
            </a:extLst>
          </p:cNvPr>
          <p:cNvPicPr/>
          <p:nvPr/>
        </p:nvPicPr>
        <p:blipFill rotWithShape="1">
          <a:blip r:embed="rId4"/>
          <a:srcRect l="13184" t="32677" r="10046" b="27853"/>
          <a:stretch/>
        </p:blipFill>
        <p:spPr bwMode="auto">
          <a:xfrm>
            <a:off x="3203547" y="1841618"/>
            <a:ext cx="5967167" cy="4121069"/>
          </a:xfrm>
          <a:prstGeom prst="rect">
            <a:avLst/>
          </a:prstGeom>
          <a:ln>
            <a:noFill/>
          </a:ln>
          <a:extLst>
            <a:ext uri="{53640926-AAD7-44D8-BBD7-CCE9431645EC}">
              <a14:shadowObscured xmlns:a14="http://schemas.microsoft.com/office/drawing/2010/main"/>
            </a:ext>
          </a:extLst>
        </p:spPr>
      </p:pic>
      <p:pic>
        <p:nvPicPr>
          <p:cNvPr id="4" name="Recorded Sound">
            <a:hlinkClick r:id="" action="ppaction://media"/>
            <a:extLst>
              <a:ext uri="{FF2B5EF4-FFF2-40B4-BE49-F238E27FC236}">
                <a16:creationId xmlns:a16="http://schemas.microsoft.com/office/drawing/2014/main" id="{D9ADBF5A-2E91-65F0-EFF8-B3040918D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7600" y="5438775"/>
            <a:ext cx="542962" cy="542962"/>
          </a:xfrm>
          <a:prstGeom prst="rect">
            <a:avLst/>
          </a:prstGeom>
        </p:spPr>
      </p:pic>
    </p:spTree>
    <p:extLst>
      <p:ext uri="{BB962C8B-B14F-4D97-AF65-F5344CB8AC3E}">
        <p14:creationId xmlns:p14="http://schemas.microsoft.com/office/powerpoint/2010/main" val="126215367"/>
      </p:ext>
    </p:extLst>
  </p:cSld>
  <p:clrMapOvr>
    <a:masterClrMapping/>
  </p:clrMapOvr>
  <mc:AlternateContent xmlns:mc="http://schemas.openxmlformats.org/markup-compatibility/2006" xmlns:p14="http://schemas.microsoft.com/office/powerpoint/2010/main">
    <mc:Choice Requires="p14">
      <p:transition spd="slow" p14:dur="2000" advClick="0" advTm="57154"/>
    </mc:Choice>
    <mc:Fallback xmlns="">
      <p:transition spd="slow" advClick="0" advTm="5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90FE5-6FF6-4266-BCCA-5B6F7E7EDC1B}"/>
              </a:ext>
            </a:extLst>
          </p:cNvPr>
          <p:cNvSpPr txBox="1"/>
          <p:nvPr/>
        </p:nvSpPr>
        <p:spPr>
          <a:xfrm>
            <a:off x="318980" y="1293568"/>
            <a:ext cx="10338343" cy="646331"/>
          </a:xfrm>
          <a:prstGeom prst="rect">
            <a:avLst/>
          </a:prstGeom>
          <a:noFill/>
        </p:spPr>
        <p:txBody>
          <a:bodyPr wrap="none" rtlCol="0">
            <a:spAutoFit/>
          </a:bodyPr>
          <a:lstStyle/>
          <a:p>
            <a:r>
              <a:rPr lang="en-GB" sz="3600" b="1" dirty="0">
                <a:solidFill>
                  <a:srgbClr val="002060"/>
                </a:solidFill>
              </a:rPr>
              <a:t> </a:t>
            </a:r>
            <a:r>
              <a:rPr lang="en-GB" sz="3600" b="1" dirty="0" err="1"/>
              <a:t>Meticillin</a:t>
            </a:r>
            <a:r>
              <a:rPr lang="en-GB" sz="3600" b="1" dirty="0"/>
              <a:t> Resistant Staphylococcus Aureus (MRSA)</a:t>
            </a:r>
            <a:r>
              <a:rPr lang="en-GB" sz="3600" b="1" dirty="0">
                <a:solidFill>
                  <a:srgbClr val="002060"/>
                </a:solidFill>
              </a:rPr>
              <a:t> </a:t>
            </a:r>
          </a:p>
        </p:txBody>
      </p:sp>
      <p:sp>
        <p:nvSpPr>
          <p:cNvPr id="3" name="TextBox 2">
            <a:extLst>
              <a:ext uri="{FF2B5EF4-FFF2-40B4-BE49-F238E27FC236}">
                <a16:creationId xmlns:a16="http://schemas.microsoft.com/office/drawing/2014/main" id="{FBE4C18C-F189-44AB-9830-14E023F8BEE1}"/>
              </a:ext>
            </a:extLst>
          </p:cNvPr>
          <p:cNvSpPr txBox="1"/>
          <p:nvPr/>
        </p:nvSpPr>
        <p:spPr>
          <a:xfrm flipH="1">
            <a:off x="432369" y="2148112"/>
            <a:ext cx="11477846" cy="3416320"/>
          </a:xfrm>
          <a:prstGeom prst="rect">
            <a:avLst/>
          </a:prstGeom>
          <a:noFill/>
        </p:spPr>
        <p:txBody>
          <a:bodyPr wrap="square" rtlCol="0">
            <a:spAutoFit/>
          </a:bodyPr>
          <a:lstStyle/>
          <a:p>
            <a:pPr marL="0" indent="0">
              <a:buClr>
                <a:srgbClr val="0070C0"/>
              </a:buClr>
              <a:buNone/>
            </a:pPr>
            <a:r>
              <a:rPr lang="en-GB" i="1" dirty="0">
                <a:effectLst/>
              </a:rPr>
              <a:t>Staphylococcus aureus (S. aureus) </a:t>
            </a:r>
            <a:r>
              <a:rPr lang="en-GB" dirty="0">
                <a:effectLst/>
              </a:rPr>
              <a:t>is found on about a third of the population. It usually lives in the moist areas such as armpits, groin and nose. Mostly, it causes no problems, though like any other germ, it can cause infections. </a:t>
            </a:r>
          </a:p>
          <a:p>
            <a:pPr marL="0" indent="0">
              <a:buClr>
                <a:srgbClr val="0070C0"/>
              </a:buClr>
              <a:buNone/>
            </a:pPr>
            <a:endParaRPr lang="en-GB" altLang="en-US" dirty="0">
              <a:solidFill>
                <a:srgbClr val="1F0000"/>
              </a:solidFill>
              <a:cs typeface="Arial" charset="0"/>
            </a:endParaRPr>
          </a:p>
          <a:p>
            <a:pPr marL="0" indent="0">
              <a:buClr>
                <a:srgbClr val="0070C0"/>
              </a:buClr>
              <a:buNone/>
            </a:pPr>
            <a:r>
              <a:rPr lang="en-GB" dirty="0">
                <a:solidFill>
                  <a:srgbClr val="0070C0"/>
                </a:solidFill>
                <a:effectLst/>
              </a:rPr>
              <a:t>MRSA</a:t>
            </a:r>
            <a:r>
              <a:rPr lang="en-GB" dirty="0">
                <a:effectLst/>
              </a:rPr>
              <a:t> is when </a:t>
            </a:r>
            <a:r>
              <a:rPr lang="en-GB" i="1" dirty="0">
                <a:effectLst/>
              </a:rPr>
              <a:t>S. aureus </a:t>
            </a:r>
            <a:r>
              <a:rPr lang="en-GB" dirty="0">
                <a:effectLst/>
              </a:rPr>
              <a:t>becomes resistant to </a:t>
            </a:r>
            <a:r>
              <a:rPr lang="en-GB" dirty="0" err="1">
                <a:solidFill>
                  <a:srgbClr val="0070C0"/>
                </a:solidFill>
                <a:effectLst/>
              </a:rPr>
              <a:t>meticillin</a:t>
            </a:r>
            <a:r>
              <a:rPr lang="en-GB" dirty="0">
                <a:effectLst/>
              </a:rPr>
              <a:t>, meaning that there is a reduced choice of antibiotics available to treat it. </a:t>
            </a:r>
          </a:p>
          <a:p>
            <a:pPr marL="0" indent="0">
              <a:buClr>
                <a:srgbClr val="0070C0"/>
              </a:buClr>
              <a:buNone/>
            </a:pPr>
            <a:endParaRPr lang="en-GB" altLang="en-US" dirty="0">
              <a:solidFill>
                <a:srgbClr val="1F0000"/>
              </a:solidFill>
              <a:cs typeface="Arial" charset="0"/>
            </a:endParaRPr>
          </a:p>
          <a:p>
            <a:pPr marL="0" indent="0">
              <a:buClr>
                <a:srgbClr val="0070C0"/>
              </a:buClr>
              <a:buNone/>
            </a:pPr>
            <a:r>
              <a:rPr lang="en-GB" altLang="en-US" sz="1800" dirty="0">
                <a:solidFill>
                  <a:srgbClr val="1F0000"/>
                </a:solidFill>
                <a:cs typeface="Arial" charset="0"/>
              </a:rPr>
              <a:t>How is </a:t>
            </a:r>
            <a:r>
              <a:rPr lang="en-GB" altLang="en-US" dirty="0">
                <a:solidFill>
                  <a:srgbClr val="1F0000"/>
                </a:solidFill>
                <a:cs typeface="Arial" charset="0"/>
              </a:rPr>
              <a:t>MRSA s</a:t>
            </a:r>
            <a:r>
              <a:rPr lang="en-GB" altLang="en-US" sz="1800" dirty="0">
                <a:solidFill>
                  <a:srgbClr val="1F0000"/>
                </a:solidFill>
                <a:cs typeface="Arial" charset="0"/>
              </a:rPr>
              <a:t>pread?</a:t>
            </a:r>
          </a:p>
          <a:p>
            <a:pPr marL="285750" indent="-285750">
              <a:buClr>
                <a:srgbClr val="0070C0"/>
              </a:buClr>
              <a:buFont typeface="Arial" panose="020B0604020202020204" pitchFamily="34" charset="0"/>
              <a:buChar char="•"/>
            </a:pPr>
            <a:r>
              <a:rPr lang="en-GB" altLang="en-US" sz="1800" dirty="0">
                <a:solidFill>
                  <a:srgbClr val="1F0000"/>
                </a:solidFill>
                <a:cs typeface="Arial" charset="0"/>
              </a:rPr>
              <a:t>direct person to person contact</a:t>
            </a:r>
          </a:p>
          <a:p>
            <a:pPr marL="285750" indent="-285750">
              <a:buClr>
                <a:srgbClr val="0070C0"/>
              </a:buClr>
              <a:buFont typeface="Arial" panose="020B0604020202020204" pitchFamily="34" charset="0"/>
              <a:buChar char="•"/>
            </a:pPr>
            <a:r>
              <a:rPr lang="en-GB" altLang="en-US" dirty="0">
                <a:solidFill>
                  <a:srgbClr val="1F0000"/>
                </a:solidFill>
                <a:cs typeface="Arial" charset="0"/>
              </a:rPr>
              <a:t>c</a:t>
            </a:r>
            <a:r>
              <a:rPr lang="en-GB" altLang="en-US" sz="1800" dirty="0">
                <a:solidFill>
                  <a:srgbClr val="1F0000"/>
                </a:solidFill>
                <a:cs typeface="Arial" charset="0"/>
              </a:rPr>
              <a:t>ontaminated hands</a:t>
            </a:r>
          </a:p>
          <a:p>
            <a:pPr marL="285750" indent="-285750">
              <a:buClr>
                <a:srgbClr val="0070C0"/>
              </a:buClr>
              <a:buFont typeface="Arial" panose="020B0604020202020204" pitchFamily="34" charset="0"/>
              <a:buChar char="•"/>
            </a:pPr>
            <a:r>
              <a:rPr lang="en-GB" altLang="en-US" dirty="0">
                <a:solidFill>
                  <a:srgbClr val="1F0000"/>
                </a:solidFill>
                <a:cs typeface="Arial" charset="0"/>
              </a:rPr>
              <a:t>c</a:t>
            </a:r>
            <a:r>
              <a:rPr lang="en-GB" altLang="en-US" sz="1800" dirty="0">
                <a:solidFill>
                  <a:srgbClr val="1F0000"/>
                </a:solidFill>
                <a:cs typeface="Arial" charset="0"/>
              </a:rPr>
              <a:t>ontaminated environment</a:t>
            </a:r>
          </a:p>
          <a:p>
            <a:pPr>
              <a:buClr>
                <a:srgbClr val="0070C0"/>
              </a:buClr>
            </a:pPr>
            <a:endParaRPr lang="en-GB" altLang="en-US" dirty="0">
              <a:solidFill>
                <a:srgbClr val="1F0000"/>
              </a:solidFill>
              <a:cs typeface="Arial" charset="0"/>
            </a:endParaRPr>
          </a:p>
          <a:p>
            <a:pPr>
              <a:buClr>
                <a:srgbClr val="0070C0"/>
              </a:buClr>
            </a:pPr>
            <a:endParaRPr lang="en-GB" altLang="en-US" sz="1800" dirty="0">
              <a:solidFill>
                <a:srgbClr val="1F0000"/>
              </a:solidFill>
              <a:cs typeface="Arial" charset="0"/>
            </a:endParaRPr>
          </a:p>
        </p:txBody>
      </p:sp>
      <p:pic>
        <p:nvPicPr>
          <p:cNvPr id="4" name="Recorded Sound">
            <a:hlinkClick r:id="" action="ppaction://media"/>
            <a:extLst>
              <a:ext uri="{FF2B5EF4-FFF2-40B4-BE49-F238E27FC236}">
                <a16:creationId xmlns:a16="http://schemas.microsoft.com/office/drawing/2014/main" id="{2F3E85DC-DA68-BC32-1994-80B4E94EF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1375" y="5245100"/>
            <a:ext cx="406400" cy="406400"/>
          </a:xfrm>
          <a:prstGeom prst="rect">
            <a:avLst/>
          </a:prstGeom>
        </p:spPr>
      </p:pic>
    </p:spTree>
    <p:extLst>
      <p:ext uri="{BB962C8B-B14F-4D97-AF65-F5344CB8AC3E}">
        <p14:creationId xmlns:p14="http://schemas.microsoft.com/office/powerpoint/2010/main" val="213903631"/>
      </p:ext>
    </p:extLst>
  </p:cSld>
  <p:clrMapOvr>
    <a:masterClrMapping/>
  </p:clrMapOvr>
  <mc:AlternateContent xmlns:mc="http://schemas.openxmlformats.org/markup-compatibility/2006" xmlns:p14="http://schemas.microsoft.com/office/powerpoint/2010/main">
    <mc:Choice Requires="p14">
      <p:transition spd="slow" p14:dur="2000" advClick="0" advTm="63980"/>
    </mc:Choice>
    <mc:Fallback xmlns="">
      <p:transition spd="slow" advClick="0" advTm="63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63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09880-FC1E-4500-A6B7-2E56C3291F5A}"/>
              </a:ext>
            </a:extLst>
          </p:cNvPr>
          <p:cNvSpPr txBox="1"/>
          <p:nvPr/>
        </p:nvSpPr>
        <p:spPr>
          <a:xfrm>
            <a:off x="318980" y="1293568"/>
            <a:ext cx="10089878" cy="646331"/>
          </a:xfrm>
          <a:prstGeom prst="rect">
            <a:avLst/>
          </a:prstGeom>
          <a:noFill/>
        </p:spPr>
        <p:txBody>
          <a:bodyPr wrap="none" rtlCol="0">
            <a:spAutoFit/>
          </a:bodyPr>
          <a:lstStyle/>
          <a:p>
            <a:r>
              <a:rPr lang="en-GB" sz="3600" b="1" dirty="0">
                <a:solidFill>
                  <a:srgbClr val="002060"/>
                </a:solidFill>
              </a:rPr>
              <a:t> </a:t>
            </a:r>
            <a:r>
              <a:rPr lang="en-GB" sz="3600" b="1" dirty="0" err="1"/>
              <a:t>Meticillin</a:t>
            </a:r>
            <a:r>
              <a:rPr lang="en-GB" sz="3600" b="1" dirty="0"/>
              <a:t> Resistant Staphylococcus Aureus (MRSA)</a:t>
            </a:r>
            <a:r>
              <a:rPr lang="en-GB" sz="3600" b="1" dirty="0">
                <a:solidFill>
                  <a:srgbClr val="002060"/>
                </a:solidFill>
              </a:rPr>
              <a:t> </a:t>
            </a:r>
          </a:p>
        </p:txBody>
      </p:sp>
      <p:sp>
        <p:nvSpPr>
          <p:cNvPr id="3" name="TextBox 2">
            <a:extLst>
              <a:ext uri="{FF2B5EF4-FFF2-40B4-BE49-F238E27FC236}">
                <a16:creationId xmlns:a16="http://schemas.microsoft.com/office/drawing/2014/main" id="{084D7833-609A-4166-BE41-304ED304D16E}"/>
              </a:ext>
            </a:extLst>
          </p:cNvPr>
          <p:cNvSpPr txBox="1"/>
          <p:nvPr/>
        </p:nvSpPr>
        <p:spPr>
          <a:xfrm>
            <a:off x="423760" y="1961227"/>
            <a:ext cx="1787669" cy="430887"/>
          </a:xfrm>
          <a:prstGeom prst="rect">
            <a:avLst/>
          </a:prstGeom>
          <a:noFill/>
        </p:spPr>
        <p:txBody>
          <a:bodyPr wrap="none" rtlCol="0">
            <a:spAutoFit/>
          </a:bodyPr>
          <a:lstStyle/>
          <a:p>
            <a:r>
              <a:rPr lang="en-GB" sz="2200" b="1" dirty="0">
                <a:solidFill>
                  <a:srgbClr val="0070C0"/>
                </a:solidFill>
                <a:latin typeface="Arial" panose="020B0604020202020204" pitchFamily="34" charset="0"/>
              </a:rPr>
              <a:t>Key points  </a:t>
            </a:r>
            <a:endParaRPr lang="en-GB" sz="2200" b="1" dirty="0">
              <a:solidFill>
                <a:srgbClr val="0070C0"/>
              </a:solidFill>
            </a:endParaRPr>
          </a:p>
        </p:txBody>
      </p:sp>
      <p:sp>
        <p:nvSpPr>
          <p:cNvPr id="4" name="TextBox 3">
            <a:extLst>
              <a:ext uri="{FF2B5EF4-FFF2-40B4-BE49-F238E27FC236}">
                <a16:creationId xmlns:a16="http://schemas.microsoft.com/office/drawing/2014/main" id="{590E1763-6ADE-490C-B5BA-47C3FAF23394}"/>
              </a:ext>
            </a:extLst>
          </p:cNvPr>
          <p:cNvSpPr txBox="1"/>
          <p:nvPr/>
        </p:nvSpPr>
        <p:spPr>
          <a:xfrm flipH="1">
            <a:off x="423760" y="2176670"/>
            <a:ext cx="11477846" cy="2585323"/>
          </a:xfrm>
          <a:prstGeom prst="rect">
            <a:avLst/>
          </a:prstGeom>
          <a:noFill/>
        </p:spPr>
        <p:txBody>
          <a:bodyPr wrap="square" rtlCol="0">
            <a:spAutoFit/>
          </a:bodyPr>
          <a:lstStyle/>
          <a:p>
            <a:pPr algn="l"/>
            <a:endParaRPr lang="en-GB" sz="1800" b="0" i="0" u="none" strike="noStrike" baseline="0" dirty="0">
              <a:solidFill>
                <a:srgbClr val="000000"/>
              </a:solidFill>
              <a:latin typeface="Frutiger LT Pro 65 Bold"/>
            </a:endParaRPr>
          </a:p>
          <a:p>
            <a:pPr marL="285750" indent="-285750" algn="l">
              <a:buFont typeface="Arial" panose="020B0604020202020204" pitchFamily="34" charset="0"/>
              <a:buChar char="•"/>
            </a:pPr>
            <a:r>
              <a:rPr lang="en-GB" sz="1800" b="0" i="0" u="none" strike="noStrike" baseline="0" dirty="0">
                <a:solidFill>
                  <a:srgbClr val="000000"/>
                </a:solidFill>
                <a:latin typeface="Frutiger LT Pro 55 Roman"/>
              </a:rPr>
              <a:t>All </a:t>
            </a:r>
            <a:r>
              <a:rPr lang="en-GB" dirty="0">
                <a:solidFill>
                  <a:srgbClr val="000000"/>
                </a:solidFill>
                <a:latin typeface="Frutiger LT Pro 55 Roman"/>
              </a:rPr>
              <a:t>people</a:t>
            </a:r>
            <a:r>
              <a:rPr lang="en-GB" sz="1800" b="0" i="0" u="none" strike="noStrike" baseline="0" dirty="0">
                <a:solidFill>
                  <a:srgbClr val="000000"/>
                </a:solidFill>
                <a:latin typeface="Frutiger LT Pro 55 Roman"/>
              </a:rPr>
              <a:t> newly diagnosed with MRSA should be offered decolonisation therapy regardless of risk factors</a:t>
            </a:r>
          </a:p>
          <a:p>
            <a:pPr marL="285750" indent="-285750">
              <a:buFont typeface="Arial" panose="020B0604020202020204" pitchFamily="34" charset="0"/>
              <a:buChar char="•"/>
            </a:pPr>
            <a:r>
              <a:rPr lang="en-GB" sz="1800" i="0" u="none" strike="noStrike" baseline="0" dirty="0">
                <a:solidFill>
                  <a:srgbClr val="000000"/>
                </a:solidFill>
              </a:rPr>
              <a:t>Decolonisation regimes are only 50 - 60% effective for long-term clearance</a:t>
            </a:r>
            <a:endParaRPr lang="en-GB" sz="1800" i="0" u="none" strike="noStrike" baseline="0" dirty="0">
              <a:solidFill>
                <a:srgbClr val="000000"/>
              </a:solidFill>
              <a:latin typeface="Frutiger LT Pro 65 Bold"/>
            </a:endParaRPr>
          </a:p>
          <a:p>
            <a:pPr marL="285750" indent="-285750">
              <a:buFont typeface="Arial" panose="020B0604020202020204" pitchFamily="34" charset="0"/>
              <a:buChar char="•"/>
            </a:pPr>
            <a:r>
              <a:rPr lang="en-GB" dirty="0">
                <a:solidFill>
                  <a:srgbClr val="000000"/>
                </a:solidFill>
                <a:latin typeface="Frutiger LT Pro 65 Bold"/>
              </a:rPr>
              <a:t>Decolonisation </a:t>
            </a:r>
            <a:r>
              <a:rPr lang="en-GB" sz="1800" i="0" u="none" strike="noStrike" baseline="0" dirty="0">
                <a:solidFill>
                  <a:srgbClr val="000000"/>
                </a:solidFill>
                <a:latin typeface="Frutiger LT Pro 65 Bold"/>
              </a:rPr>
              <a:t>will also reduce the risk of transmission into any wounds or indwelling devices</a:t>
            </a:r>
            <a:endParaRPr lang="en-GB" sz="1800" b="0" i="0" u="none" strike="noStrike" baseline="0" dirty="0">
              <a:solidFill>
                <a:srgbClr val="000000"/>
              </a:solidFill>
              <a:latin typeface="Frutiger LT Pro 65 Bold"/>
            </a:endParaRPr>
          </a:p>
          <a:p>
            <a:pPr marL="285750" indent="-285750">
              <a:buFont typeface="Arial" panose="020B0604020202020204" pitchFamily="34" charset="0"/>
              <a:buChar char="•"/>
            </a:pPr>
            <a:r>
              <a:rPr lang="en-GB" dirty="0">
                <a:solidFill>
                  <a:srgbClr val="000000"/>
                </a:solidFill>
                <a:latin typeface="Frutiger LT Pro 55 Roman"/>
              </a:rPr>
              <a:t>It is the clinicians responsibility to assess if decolonisation is required</a:t>
            </a:r>
          </a:p>
          <a:p>
            <a:pPr marL="285750" indent="-285750">
              <a:buFont typeface="Arial" panose="020B0604020202020204" pitchFamily="34" charset="0"/>
              <a:buChar char="•"/>
            </a:pPr>
            <a:r>
              <a:rPr lang="en-GB" sz="1800" i="0" u="none" strike="noStrike" baseline="0" dirty="0">
                <a:solidFill>
                  <a:srgbClr val="000000"/>
                </a:solidFill>
                <a:latin typeface="Frutiger LT Pro 65 Bold"/>
              </a:rPr>
              <a:t>Routine screening is not required following decolonisation (unless specific request has been made)</a:t>
            </a:r>
            <a:endParaRPr lang="en-GB" sz="1800" b="0" i="0" u="none" strike="noStrike" baseline="0" dirty="0">
              <a:solidFill>
                <a:srgbClr val="000000"/>
              </a:solidFill>
              <a:latin typeface="Frutiger LT Pro 55 Roman"/>
            </a:endParaRPr>
          </a:p>
          <a:p>
            <a:pPr marL="285750" indent="-285750">
              <a:buFont typeface="Arial" panose="020B0604020202020204" pitchFamily="34" charset="0"/>
              <a:buChar char="•"/>
            </a:pPr>
            <a:endParaRPr lang="en-GB" altLang="en-US" dirty="0">
              <a:solidFill>
                <a:srgbClr val="0070C0"/>
              </a:solidFill>
              <a:cs typeface="Arial" charset="0"/>
            </a:endParaRPr>
          </a:p>
          <a:p>
            <a:endParaRPr lang="en-GB" altLang="en-US" sz="1800" b="1" dirty="0">
              <a:solidFill>
                <a:srgbClr val="0070C0"/>
              </a:solidFill>
              <a:cs typeface="Arial" charset="0"/>
            </a:endParaRPr>
          </a:p>
          <a:p>
            <a:pPr marL="285750" indent="-285750">
              <a:buFont typeface="Arial" panose="020B0604020202020204" pitchFamily="34" charset="0"/>
              <a:buChar char="•"/>
            </a:pPr>
            <a:endParaRPr lang="en-GB" altLang="en-US" sz="1800" dirty="0">
              <a:solidFill>
                <a:srgbClr val="1F0000"/>
              </a:solidFill>
              <a:cs typeface="Arial" charset="0"/>
            </a:endParaRPr>
          </a:p>
        </p:txBody>
      </p:sp>
      <p:pic>
        <p:nvPicPr>
          <p:cNvPr id="5" name="Recorded Sound">
            <a:hlinkClick r:id="" action="ppaction://media"/>
            <a:extLst>
              <a:ext uri="{FF2B5EF4-FFF2-40B4-BE49-F238E27FC236}">
                <a16:creationId xmlns:a16="http://schemas.microsoft.com/office/drawing/2014/main" id="{DB952E97-E7AF-16BC-B6A6-12E1F6539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3418" y="5361232"/>
            <a:ext cx="406400" cy="406400"/>
          </a:xfrm>
          <a:prstGeom prst="rect">
            <a:avLst/>
          </a:prstGeom>
        </p:spPr>
      </p:pic>
    </p:spTree>
    <p:extLst>
      <p:ext uri="{BB962C8B-B14F-4D97-AF65-F5344CB8AC3E}">
        <p14:creationId xmlns:p14="http://schemas.microsoft.com/office/powerpoint/2010/main" val="839754992"/>
      </p:ext>
    </p:extLst>
  </p:cSld>
  <p:clrMapOvr>
    <a:masterClrMapping/>
  </p:clrMapOvr>
  <mc:AlternateContent xmlns:mc="http://schemas.openxmlformats.org/markup-compatibility/2006" xmlns:p14="http://schemas.microsoft.com/office/powerpoint/2010/main">
    <mc:Choice Requires="p14">
      <p:transition spd="slow" p14:dur="2000" advClick="0" advTm="95049"/>
    </mc:Choice>
    <mc:Fallback xmlns="">
      <p:transition spd="slow" advClick="0" advTm="95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45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C677-FCBD-4901-A45C-24C1479E9B5A}"/>
              </a:ext>
            </a:extLst>
          </p:cNvPr>
          <p:cNvSpPr txBox="1">
            <a:spLocks/>
          </p:cNvSpPr>
          <p:nvPr/>
        </p:nvSpPr>
        <p:spPr>
          <a:xfrm>
            <a:off x="666273" y="1157992"/>
            <a:ext cx="9250612" cy="4924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002060"/>
                </a:solidFill>
                <a:latin typeface="+mn-lt"/>
              </a:rPr>
              <a:t>Antibiotic Resistance</a:t>
            </a:r>
            <a:endParaRPr lang="en-GB" sz="3600" b="1" dirty="0">
              <a:solidFill>
                <a:srgbClr val="002060"/>
              </a:solidFill>
              <a:latin typeface="+mn-lt"/>
            </a:endParaRPr>
          </a:p>
        </p:txBody>
      </p:sp>
      <p:sp>
        <p:nvSpPr>
          <p:cNvPr id="3" name="Text Placeholder 2">
            <a:extLst>
              <a:ext uri="{FF2B5EF4-FFF2-40B4-BE49-F238E27FC236}">
                <a16:creationId xmlns:a16="http://schemas.microsoft.com/office/drawing/2014/main" id="{CC010FCC-04F8-44D7-BEF8-BF2B4A9584F7}"/>
              </a:ext>
            </a:extLst>
          </p:cNvPr>
          <p:cNvSpPr txBox="1">
            <a:spLocks/>
          </p:cNvSpPr>
          <p:nvPr/>
        </p:nvSpPr>
        <p:spPr>
          <a:xfrm>
            <a:off x="666273" y="1759035"/>
            <a:ext cx="10458148" cy="3784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00000"/>
                </a:solidFill>
                <a:ea typeface="Calibri" panose="020F0502020204030204" pitchFamily="34" charset="0"/>
              </a:rPr>
              <a:t>Antimicrobial</a:t>
            </a:r>
            <a:r>
              <a:rPr lang="en-GB" sz="1800" dirty="0">
                <a:ea typeface="Calibri" panose="020F0502020204030204" pitchFamily="34" charset="0"/>
              </a:rPr>
              <a:t> or antibiotic resistance, is when the bacteria learn how to protect themselves from being killed by antibiotics.</a:t>
            </a:r>
            <a:r>
              <a:rPr lang="en-GB" sz="1800" dirty="0">
                <a:solidFill>
                  <a:srgbClr val="425563"/>
                </a:solidFill>
                <a:ea typeface="Calibri" panose="020F0502020204030204" pitchFamily="34" charset="0"/>
              </a:rPr>
              <a:t> </a:t>
            </a:r>
          </a:p>
          <a:p>
            <a:r>
              <a:rPr lang="en-GB" sz="1800" dirty="0">
                <a:ea typeface="Calibri" panose="020F0502020204030204" pitchFamily="34" charset="0"/>
              </a:rPr>
              <a:t>These resistant bugs can multiply and spread so that eventually, the antibiotics don’t work at all. </a:t>
            </a:r>
          </a:p>
          <a:p>
            <a:r>
              <a:rPr lang="en-GB" sz="1800" dirty="0">
                <a:solidFill>
                  <a:srgbClr val="000000"/>
                </a:solidFill>
                <a:ea typeface="Calibri" panose="020F0502020204030204" pitchFamily="34" charset="0"/>
              </a:rPr>
              <a:t>Antibiotic resistance remains one of the biggest threats facing us today </a:t>
            </a:r>
          </a:p>
          <a:p>
            <a:r>
              <a:rPr lang="en-GB" sz="1800" dirty="0">
                <a:solidFill>
                  <a:srgbClr val="000000"/>
                </a:solidFill>
                <a:ea typeface="Calibri" panose="020F0502020204030204" pitchFamily="34" charset="0"/>
              </a:rPr>
              <a:t>Without effective antibiotics many routine/treatments will become dangerous </a:t>
            </a:r>
          </a:p>
          <a:p>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When the microorganisms become resistant to most antimicrobials they are often referred to as “superbugs”</a:t>
            </a:r>
            <a:endParaRPr lang="en-GB" sz="1800" dirty="0">
              <a:solidFill>
                <a:srgbClr val="00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70C0"/>
              </a:buClr>
              <a:buSz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endParaRPr lang="en-GB" sz="1800" dirty="0">
              <a:solidFill>
                <a:srgbClr val="000000"/>
              </a:solidFill>
              <a:ea typeface="Calibri" panose="020F0502020204030204" pitchFamily="34" charset="0"/>
            </a:endParaRPr>
          </a:p>
          <a:p>
            <a:endParaRPr lang="en-GB" sz="1800" dirty="0"/>
          </a:p>
        </p:txBody>
      </p:sp>
      <p:pic>
        <p:nvPicPr>
          <p:cNvPr id="4" name="Picture 3">
            <a:extLst>
              <a:ext uri="{FF2B5EF4-FFF2-40B4-BE49-F238E27FC236}">
                <a16:creationId xmlns:a16="http://schemas.microsoft.com/office/drawing/2014/main" id="{E46DDCB1-ECFE-4304-87AC-D70A15D8F8FE}"/>
              </a:ext>
            </a:extLst>
          </p:cNvPr>
          <p:cNvPicPr>
            <a:picLocks noChangeAspect="1"/>
          </p:cNvPicPr>
          <p:nvPr/>
        </p:nvPicPr>
        <p:blipFill rotWithShape="1">
          <a:blip r:embed="rId4">
            <a:extLst>
              <a:ext uri="{28A0092B-C50C-407E-A947-70E740481C1C}">
                <a14:useLocalDpi xmlns:a14="http://schemas.microsoft.com/office/drawing/2010/main" val="0"/>
              </a:ext>
            </a:extLst>
          </a:blip>
          <a:srcRect l="4381" t="15744" r="3543" b="19476"/>
          <a:stretch/>
        </p:blipFill>
        <p:spPr>
          <a:xfrm>
            <a:off x="5602156" y="3823335"/>
            <a:ext cx="6062705" cy="2642080"/>
          </a:xfrm>
          <a:prstGeom prst="rect">
            <a:avLst/>
          </a:prstGeom>
        </p:spPr>
      </p:pic>
      <p:pic>
        <p:nvPicPr>
          <p:cNvPr id="7" name="Recorded Sound">
            <a:hlinkClick r:id="" action="ppaction://media"/>
            <a:extLst>
              <a:ext uri="{FF2B5EF4-FFF2-40B4-BE49-F238E27FC236}">
                <a16:creationId xmlns:a16="http://schemas.microsoft.com/office/drawing/2014/main" id="{E8628B66-FA67-C1B5-2C22-5937ADD45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6425" y="4737975"/>
            <a:ext cx="406400" cy="406400"/>
          </a:xfrm>
          <a:prstGeom prst="rect">
            <a:avLst/>
          </a:prstGeom>
        </p:spPr>
      </p:pic>
    </p:spTree>
    <p:extLst>
      <p:ext uri="{BB962C8B-B14F-4D97-AF65-F5344CB8AC3E}">
        <p14:creationId xmlns:p14="http://schemas.microsoft.com/office/powerpoint/2010/main" val="3167006919"/>
      </p:ext>
    </p:extLst>
  </p:cSld>
  <p:clrMapOvr>
    <a:masterClrMapping/>
  </p:clrMapOvr>
  <mc:AlternateContent xmlns:mc="http://schemas.openxmlformats.org/markup-compatibility/2006" xmlns:p14="http://schemas.microsoft.com/office/powerpoint/2010/main">
    <mc:Choice Requires="p14">
      <p:transition spd="slow" p14:dur="2000" advClick="0" advTm="109213"/>
    </mc:Choice>
    <mc:Fallback xmlns="">
      <p:transition spd="slow" advClick="0" advTm="10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2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CA7E80-ACE9-4476-809A-71639DD52AD8}"/>
              </a:ext>
            </a:extLst>
          </p:cNvPr>
          <p:cNvSpPr txBox="1"/>
          <p:nvPr/>
        </p:nvSpPr>
        <p:spPr>
          <a:xfrm>
            <a:off x="363323" y="1162796"/>
            <a:ext cx="11354195" cy="646331"/>
          </a:xfrm>
          <a:prstGeom prst="rect">
            <a:avLst/>
          </a:prstGeom>
          <a:noFill/>
        </p:spPr>
        <p:txBody>
          <a:bodyPr wrap="square" rtlCol="0">
            <a:spAutoFit/>
          </a:bodyPr>
          <a:lstStyle/>
          <a:p>
            <a:r>
              <a:rPr lang="en-GB" sz="3600" b="1" dirty="0">
                <a:solidFill>
                  <a:srgbClr val="1F497D"/>
                </a:solidFill>
                <a:latin typeface="Arial" pitchFamily="34" charset="0"/>
                <a:cs typeface="Arial" pitchFamily="34" charset="0"/>
              </a:rPr>
              <a:t>Preventing the spread of antibiotic resistance…</a:t>
            </a:r>
          </a:p>
        </p:txBody>
      </p:sp>
      <p:sp>
        <p:nvSpPr>
          <p:cNvPr id="3" name="TextBox 2">
            <a:extLst>
              <a:ext uri="{FF2B5EF4-FFF2-40B4-BE49-F238E27FC236}">
                <a16:creationId xmlns:a16="http://schemas.microsoft.com/office/drawing/2014/main" id="{E7E904C9-F6A1-426B-88C1-5D06122B0724}"/>
              </a:ext>
            </a:extLst>
          </p:cNvPr>
          <p:cNvSpPr txBox="1"/>
          <p:nvPr/>
        </p:nvSpPr>
        <p:spPr>
          <a:xfrm>
            <a:off x="363323" y="1880265"/>
            <a:ext cx="8601414" cy="369332"/>
          </a:xfrm>
          <a:prstGeom prst="rect">
            <a:avLst/>
          </a:prstGeom>
          <a:noFill/>
        </p:spPr>
        <p:txBody>
          <a:bodyPr wrap="square" rtlCol="0">
            <a:spAutoFit/>
          </a:bodyPr>
          <a:lstStyle/>
          <a:p>
            <a:r>
              <a:rPr lang="en-GB" b="1" dirty="0">
                <a:solidFill>
                  <a:srgbClr val="0070C0"/>
                </a:solidFill>
                <a:latin typeface="Arial" pitchFamily="34" charset="0"/>
                <a:cs typeface="Arial" pitchFamily="34" charset="0"/>
              </a:rPr>
              <a:t>What can we do….</a:t>
            </a:r>
          </a:p>
        </p:txBody>
      </p:sp>
      <p:sp>
        <p:nvSpPr>
          <p:cNvPr id="4" name="TextBox 3">
            <a:extLst>
              <a:ext uri="{FF2B5EF4-FFF2-40B4-BE49-F238E27FC236}">
                <a16:creationId xmlns:a16="http://schemas.microsoft.com/office/drawing/2014/main" id="{7881D42F-6D49-4EB8-BB75-2EE1FD829130}"/>
              </a:ext>
            </a:extLst>
          </p:cNvPr>
          <p:cNvSpPr txBox="1"/>
          <p:nvPr/>
        </p:nvSpPr>
        <p:spPr>
          <a:xfrm>
            <a:off x="434024" y="2249597"/>
            <a:ext cx="11212792" cy="3970318"/>
          </a:xfrm>
          <a:prstGeom prst="rect">
            <a:avLst/>
          </a:prstGeom>
          <a:noFill/>
        </p:spPr>
        <p:txBody>
          <a:bodyPr wrap="square" rtlCol="0">
            <a:spAutoFit/>
          </a:bodyPr>
          <a:lstStyle/>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r>
              <a:rPr lang="en-GB" dirty="0">
                <a:solidFill>
                  <a:prstClr val="black"/>
                </a:solidFill>
                <a:latin typeface="Arial" pitchFamily="34" charset="0"/>
                <a:cs typeface="Arial" pitchFamily="34" charset="0"/>
              </a:rPr>
              <a:t>Always follow correct advice when using antibiotics i.e. take antibiotics as prescribed </a:t>
            </a: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r>
              <a:rPr lang="en-GB" dirty="0">
                <a:solidFill>
                  <a:prstClr val="black"/>
                </a:solidFill>
                <a:latin typeface="Arial" pitchFamily="34" charset="0"/>
                <a:cs typeface="Arial" pitchFamily="34" charset="0"/>
              </a:rPr>
              <a:t>Talk to the patients/residents about how to take antibiotics correctly, antibiotic resistance and the dangers of misuse</a:t>
            </a: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r>
              <a:rPr lang="en-GB" dirty="0">
                <a:solidFill>
                  <a:prstClr val="black"/>
                </a:solidFill>
                <a:latin typeface="Arial" pitchFamily="34" charset="0"/>
                <a:cs typeface="Arial" pitchFamily="34" charset="0"/>
              </a:rPr>
              <a:t>Prevent infections by regularly washing hands – poor infection prevention &amp; control can increase the spread of drug-resistant infections</a:t>
            </a: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r>
              <a:rPr lang="en-GB" dirty="0">
                <a:solidFill>
                  <a:prstClr val="black"/>
                </a:solidFill>
                <a:latin typeface="Arial" pitchFamily="34" charset="0"/>
                <a:cs typeface="Arial" pitchFamily="34" charset="0"/>
              </a:rPr>
              <a:t>Appropriate specimen collection </a:t>
            </a: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r>
              <a:rPr lang="en-GB" dirty="0">
                <a:solidFill>
                  <a:prstClr val="black"/>
                </a:solidFill>
                <a:latin typeface="Arial" pitchFamily="34" charset="0"/>
                <a:cs typeface="Arial" pitchFamily="34" charset="0"/>
              </a:rPr>
              <a:t>Become an antibiotic guardian </a:t>
            </a:r>
            <a:r>
              <a:rPr lang="en-GB" dirty="0">
                <a:solidFill>
                  <a:prstClr val="black"/>
                </a:solidFill>
                <a:latin typeface="Arial" pitchFamily="34" charset="0"/>
                <a:cs typeface="Arial" pitchFamily="34" charset="0"/>
                <a:hlinkClick r:id="rId4"/>
              </a:rPr>
              <a:t>https://antibioticguardian.com/</a:t>
            </a: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a:p>
            <a:pPr marL="234000" indent="-234000">
              <a:buClr>
                <a:srgbClr val="0070C0"/>
              </a:buClr>
              <a:buFont typeface="Arial" pitchFamily="34" charset="0"/>
              <a:buChar char="•"/>
            </a:pPr>
            <a:endParaRPr lang="en-GB" dirty="0">
              <a:solidFill>
                <a:prstClr val="black"/>
              </a:solidFill>
              <a:latin typeface="Arial" pitchFamily="34" charset="0"/>
              <a:cs typeface="Arial" pitchFamily="34" charset="0"/>
            </a:endParaRPr>
          </a:p>
        </p:txBody>
      </p:sp>
      <p:pic>
        <p:nvPicPr>
          <p:cNvPr id="5" name="Recorded Sound">
            <a:hlinkClick r:id="" action="ppaction://media"/>
            <a:extLst>
              <a:ext uri="{FF2B5EF4-FFF2-40B4-BE49-F238E27FC236}">
                <a16:creationId xmlns:a16="http://schemas.microsoft.com/office/drawing/2014/main" id="{EEE1652B-8CCB-5218-FF49-C2C8C6C11B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550" y="5187950"/>
            <a:ext cx="406400" cy="406400"/>
          </a:xfrm>
          <a:prstGeom prst="rect">
            <a:avLst/>
          </a:prstGeom>
        </p:spPr>
      </p:pic>
    </p:spTree>
    <p:extLst>
      <p:ext uri="{BB962C8B-B14F-4D97-AF65-F5344CB8AC3E}">
        <p14:creationId xmlns:p14="http://schemas.microsoft.com/office/powerpoint/2010/main" val="3290901815"/>
      </p:ext>
    </p:extLst>
  </p:cSld>
  <p:clrMapOvr>
    <a:masterClrMapping/>
  </p:clrMapOvr>
  <mc:AlternateContent xmlns:mc="http://schemas.openxmlformats.org/markup-compatibility/2006" xmlns:p14="http://schemas.microsoft.com/office/powerpoint/2010/main">
    <mc:Choice Requires="p14">
      <p:transition spd="slow" p14:dur="2000" advClick="0" advTm="46612"/>
    </mc:Choice>
    <mc:Fallback xmlns="">
      <p:transition spd="slow" advClick="0" advTm="4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1000"/>
                                        <p:tgtEl>
                                          <p:spTgt spid="4">
                                            <p:txEl>
                                              <p:pRg st="7" end="7"/>
                                            </p:txEl>
                                          </p:spTgt>
                                        </p:tgtEl>
                                      </p:cBhvr>
                                    </p:animEffect>
                                    <p:anim calcmode="lin" valueType="num">
                                      <p:cBhvr>
                                        <p:cTn id="2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1000"/>
                                        <p:tgtEl>
                                          <p:spTgt spid="4">
                                            <p:txEl>
                                              <p:pRg st="9" end="9"/>
                                            </p:txEl>
                                          </p:spTgt>
                                        </p:tgtEl>
                                      </p:cBhvr>
                                    </p:animEffect>
                                    <p:anim calcmode="lin" valueType="num">
                                      <p:cBhvr>
                                        <p:cTn id="2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46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318979" y="326616"/>
            <a:ext cx="728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Preventing spread of infection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263471" y="1255362"/>
            <a:ext cx="11533354" cy="36933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Encourage people to have their Flu and COVID-19 seasonal vaccinations and boosters, this offers the best protection against the viruses.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Follow and reinforce basic infection prevention with good hand and respiratory hygiene and correct use of  personal protective equipment.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Maintain good ventilation in the setting </a:t>
            </a:r>
            <a:endParaRPr lang="en-GB"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E</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nsure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well maintained supplies/stocks of PPE and hand hygiene products.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Any person displaying symptoms of Acute Respiratory Illness (ARI) should follow most recent guidance, remember this can sometimes change quickly and without notice.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Recorded Sound">
            <a:hlinkClick r:id="" action="ppaction://media"/>
            <a:extLst>
              <a:ext uri="{FF2B5EF4-FFF2-40B4-BE49-F238E27FC236}">
                <a16:creationId xmlns:a16="http://schemas.microsoft.com/office/drawing/2014/main" id="{DDE80B43-7FDC-883E-D32E-EC6D179D8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01200" y="5399438"/>
            <a:ext cx="406400" cy="406400"/>
          </a:xfrm>
          <a:prstGeom prst="rect">
            <a:avLst/>
          </a:prstGeom>
        </p:spPr>
      </p:pic>
    </p:spTree>
    <p:extLst>
      <p:ext uri="{BB962C8B-B14F-4D97-AF65-F5344CB8AC3E}">
        <p14:creationId xmlns:p14="http://schemas.microsoft.com/office/powerpoint/2010/main" val="817503893"/>
      </p:ext>
    </p:extLst>
  </p:cSld>
  <p:clrMapOvr>
    <a:masterClrMapping/>
  </p:clrMapOvr>
  <mc:AlternateContent xmlns:mc="http://schemas.openxmlformats.org/markup-compatibility/2006">
    <mc:Choice xmlns:p14="http://schemas.microsoft.com/office/powerpoint/2010/main" Requires="p14">
      <p:transition spd="slow" p14:dur="2000" advTm="53462"/>
    </mc:Choice>
    <mc:Fallback>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508C4F-6687-400F-AC0F-B36E807035A5}"/>
              </a:ext>
            </a:extLst>
          </p:cNvPr>
          <p:cNvSpPr txBox="1"/>
          <p:nvPr/>
        </p:nvSpPr>
        <p:spPr>
          <a:xfrm>
            <a:off x="259833" y="714803"/>
            <a:ext cx="9005919" cy="1200329"/>
          </a:xfrm>
          <a:prstGeom prst="rect">
            <a:avLst/>
          </a:prstGeom>
          <a:noFill/>
        </p:spPr>
        <p:txBody>
          <a:bodyPr wrap="square" rtlCol="0">
            <a:spAutoFit/>
          </a:bodyPr>
          <a:lstStyle/>
          <a:p>
            <a:r>
              <a:rPr lang="en-GB" sz="3600" b="1" dirty="0">
                <a:solidFill>
                  <a:srgbClr val="002060"/>
                </a:solidFill>
              </a:rPr>
              <a:t> </a:t>
            </a:r>
          </a:p>
          <a:p>
            <a:r>
              <a:rPr lang="en-GB" sz="3600" b="1" dirty="0">
                <a:solidFill>
                  <a:srgbClr val="002060"/>
                </a:solidFill>
              </a:rPr>
              <a:t>UTI improvement </a:t>
            </a:r>
            <a:endParaRPr lang="en-GB" sz="3600" dirty="0">
              <a:solidFill>
                <a:srgbClr val="002060"/>
              </a:solidFill>
            </a:endParaRPr>
          </a:p>
        </p:txBody>
      </p:sp>
      <p:sp>
        <p:nvSpPr>
          <p:cNvPr id="3" name="TextBox 2">
            <a:extLst>
              <a:ext uri="{FF2B5EF4-FFF2-40B4-BE49-F238E27FC236}">
                <a16:creationId xmlns:a16="http://schemas.microsoft.com/office/drawing/2014/main" id="{590AB216-EDE3-4449-B2F8-0157879F6372}"/>
              </a:ext>
            </a:extLst>
          </p:cNvPr>
          <p:cNvSpPr txBox="1"/>
          <p:nvPr/>
        </p:nvSpPr>
        <p:spPr>
          <a:xfrm>
            <a:off x="259833" y="2090362"/>
            <a:ext cx="4371548" cy="2805896"/>
          </a:xfrm>
          <a:prstGeom prst="rect">
            <a:avLst/>
          </a:prstGeom>
          <a:noFill/>
        </p:spPr>
        <p:txBody>
          <a:bodyPr wrap="square" rtlCol="0">
            <a:spAutoFit/>
          </a:bodyPr>
          <a:lstStyle/>
          <a:p>
            <a:pPr marL="342918" indent="-342918" algn="just">
              <a:spcBef>
                <a:spcPts val="1000"/>
              </a:spcBef>
              <a:buFont typeface="Arial" panose="020B0604020202020204" pitchFamily="34" charset="0"/>
              <a:buChar char="•"/>
            </a:pPr>
            <a:r>
              <a:rPr lang="en-GB" dirty="0"/>
              <a:t>In Wirral, we are the highest prescribers of antibiotics for urinary tract infections.</a:t>
            </a:r>
          </a:p>
          <a:p>
            <a:pPr marL="342918" indent="-342918" algn="just">
              <a:spcBef>
                <a:spcPts val="1000"/>
              </a:spcBef>
              <a:buFont typeface="Arial" panose="020B0604020202020204" pitchFamily="34" charset="0"/>
              <a:buChar char="•"/>
            </a:pPr>
            <a:r>
              <a:rPr lang="en-GB" dirty="0"/>
              <a:t>We have among the highest rate for admissions to hospital for UTI in England particularly in 70+ population</a:t>
            </a:r>
          </a:p>
          <a:p>
            <a:pPr marL="285765" indent="-285765" algn="just">
              <a:buFont typeface="Arial" panose="020B0604020202020204" pitchFamily="34" charset="0"/>
              <a:buChar char="•"/>
            </a:pPr>
            <a:endParaRPr lang="en-GB" dirty="0"/>
          </a:p>
          <a:p>
            <a:pPr marL="285765" indent="-285765" algn="just">
              <a:buFont typeface="Arial" panose="020B0604020202020204" pitchFamily="34" charset="0"/>
              <a:buChar char="•"/>
            </a:pPr>
            <a:r>
              <a:rPr lang="en-GB" dirty="0"/>
              <a:t>We need to focus on preventing UTI to keep our older people well </a:t>
            </a:r>
          </a:p>
          <a:p>
            <a:pPr marL="342918" indent="-342918">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29E85EC8-5EC0-43AC-B251-835D3785D005}"/>
              </a:ext>
            </a:extLst>
          </p:cNvPr>
          <p:cNvPicPr>
            <a:picLocks noChangeAspect="1"/>
          </p:cNvPicPr>
          <p:nvPr/>
        </p:nvPicPr>
        <p:blipFill>
          <a:blip r:embed="rId4"/>
          <a:stretch>
            <a:fillRect/>
          </a:stretch>
        </p:blipFill>
        <p:spPr>
          <a:xfrm>
            <a:off x="4792934" y="1939955"/>
            <a:ext cx="7139233" cy="3106709"/>
          </a:xfrm>
          <a:prstGeom prst="rect">
            <a:avLst/>
          </a:prstGeom>
        </p:spPr>
      </p:pic>
      <p:pic>
        <p:nvPicPr>
          <p:cNvPr id="5" name="Recorded Sound">
            <a:hlinkClick r:id="" action="ppaction://media"/>
            <a:extLst>
              <a:ext uri="{FF2B5EF4-FFF2-40B4-BE49-F238E27FC236}">
                <a16:creationId xmlns:a16="http://schemas.microsoft.com/office/drawing/2014/main" id="{8F3BAC33-6CAA-8B36-7616-EFC814A52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4225" y="5426075"/>
            <a:ext cx="406400" cy="406400"/>
          </a:xfrm>
          <a:prstGeom prst="rect">
            <a:avLst/>
          </a:prstGeom>
        </p:spPr>
      </p:pic>
    </p:spTree>
    <p:extLst>
      <p:ext uri="{BB962C8B-B14F-4D97-AF65-F5344CB8AC3E}">
        <p14:creationId xmlns:p14="http://schemas.microsoft.com/office/powerpoint/2010/main" val="3940357566"/>
      </p:ext>
    </p:extLst>
  </p:cSld>
  <p:clrMapOvr>
    <a:masterClrMapping/>
  </p:clrMapOvr>
  <mc:AlternateContent xmlns:mc="http://schemas.openxmlformats.org/markup-compatibility/2006" xmlns:p14="http://schemas.microsoft.com/office/powerpoint/2010/main">
    <mc:Choice Requires="p14">
      <p:transition spd="slow" p14:dur="2000" advTm="49699"/>
    </mc:Choice>
    <mc:Fallback xmlns="">
      <p:transition spd="slow" advTm="49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49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escription: C:\Users\AFletch2\AppData\Local\Microsoft\Windows\Temporary Internet Files\Content.Outlook\J2E6TJKP\Healthy Wirral GENERIC logo (2).jpg">
            <a:extLst>
              <a:ext uri="{FF2B5EF4-FFF2-40B4-BE49-F238E27FC236}">
                <a16:creationId xmlns:a16="http://schemas.microsoft.com/office/drawing/2014/main" id="{3A202FF5-8005-4965-BD83-D08A9745D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75" y="248196"/>
            <a:ext cx="3544636" cy="66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67F286C-2F11-4B4B-9951-501716A467F3}"/>
              </a:ext>
            </a:extLst>
          </p:cNvPr>
          <p:cNvSpPr/>
          <p:nvPr/>
        </p:nvSpPr>
        <p:spPr>
          <a:xfrm>
            <a:off x="1654928" y="1747012"/>
            <a:ext cx="8320908" cy="298010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32672" rIns="91440" bIns="32672" rtlCol="0" anchor="ctr"/>
          <a:lstStyle/>
          <a:p>
            <a:pPr algn="ctr"/>
            <a:r>
              <a:rPr lang="en-GB" sz="3630" b="1" dirty="0">
                <a:solidFill>
                  <a:schemeClr val="bg1"/>
                </a:solidFill>
                <a:latin typeface="Calibri" panose="020F0502020204030204" pitchFamily="34" charset="0"/>
                <a:ea typeface="Calibri" panose="020F0502020204030204" pitchFamily="34" charset="0"/>
                <a:cs typeface="Calibri" panose="020F0502020204030204" pitchFamily="34" charset="0"/>
              </a:rPr>
              <a:t>Wirral is working together to improve hydration and prevent and improve treatment of Urinary Tract Infections</a:t>
            </a:r>
            <a:endParaRPr lang="en-GB" sz="363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1271" b="1" dirty="0"/>
          </a:p>
          <a:p>
            <a:pPr algn="ctr"/>
            <a:r>
              <a:rPr lang="en-GB" sz="1271" b="1" dirty="0"/>
              <a:t>Based on To Dip or Not to Dip</a:t>
            </a:r>
          </a:p>
          <a:p>
            <a:pPr algn="ctr"/>
            <a:r>
              <a:rPr lang="en-GB" sz="1271" b="1" dirty="0"/>
              <a:t>A quality improvement project to improve the diagnosis of Urinary Tract Infections (UTIs)</a:t>
            </a:r>
          </a:p>
          <a:p>
            <a:pPr algn="ctr"/>
            <a:r>
              <a:rPr lang="en-GB" sz="1250" b="1" dirty="0"/>
              <a:t>Version 2 (July  2024).  Review date: March 2026</a:t>
            </a:r>
            <a:endParaRPr lang="en-GB" sz="1250" b="1" dirty="0">
              <a:cs typeface="Calibri"/>
            </a:endParaRPr>
          </a:p>
          <a:p>
            <a:pPr algn="ctr"/>
            <a:endParaRPr lang="en-GB" sz="1724" dirty="0"/>
          </a:p>
        </p:txBody>
      </p:sp>
      <p:pic>
        <p:nvPicPr>
          <p:cNvPr id="4" name="Picture 3" descr="C:\Users\JBarclay\Desktop\wuth-left-aligned-digital-1-line452x80.jpg">
            <a:extLst>
              <a:ext uri="{FF2B5EF4-FFF2-40B4-BE49-F238E27FC236}">
                <a16:creationId xmlns:a16="http://schemas.microsoft.com/office/drawing/2014/main" id="{68AA02FF-445F-4B6D-8B1B-7B2CB49FB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70" y="5211582"/>
            <a:ext cx="2249605" cy="397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Barclay\Desktop\WCHC.png">
            <a:extLst>
              <a:ext uri="{FF2B5EF4-FFF2-40B4-BE49-F238E27FC236}">
                <a16:creationId xmlns:a16="http://schemas.microsoft.com/office/drawing/2014/main" id="{2E9C9204-2BD2-4A1D-9082-7CF8E55B87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3870" y="5211293"/>
            <a:ext cx="861810" cy="453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Barclay\Desktop\CWP.png">
            <a:extLst>
              <a:ext uri="{FF2B5EF4-FFF2-40B4-BE49-F238E27FC236}">
                <a16:creationId xmlns:a16="http://schemas.microsoft.com/office/drawing/2014/main" id="{41269179-733E-4A56-B455-B6981E8F8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067" y="5211583"/>
            <a:ext cx="871280" cy="456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851D595-46DD-4C30-90E6-90F4763E58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7813" y="5143834"/>
            <a:ext cx="1313970" cy="65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EDAE108-506F-466A-B73F-39DB96CDBF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1783" y="5143836"/>
            <a:ext cx="1596061" cy="47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image002">
            <a:extLst>
              <a:ext uri="{FF2B5EF4-FFF2-40B4-BE49-F238E27FC236}">
                <a16:creationId xmlns:a16="http://schemas.microsoft.com/office/drawing/2014/main" id="{997E4AB0-2EDA-4C5E-9AFB-40CB4B8B12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7844" y="5260305"/>
            <a:ext cx="1126671"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JBarclay\Desktop\WHCC.jpg">
            <a:extLst>
              <a:ext uri="{FF2B5EF4-FFF2-40B4-BE49-F238E27FC236}">
                <a16:creationId xmlns:a16="http://schemas.microsoft.com/office/drawing/2014/main" id="{78F46FB6-DDD1-4348-BBD7-8D2810534E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91356" y="5211583"/>
            <a:ext cx="1368960" cy="385121"/>
          </a:xfrm>
          <a:prstGeom prst="rect">
            <a:avLst/>
          </a:prstGeom>
          <a:noFill/>
          <a:extLst>
            <a:ext uri="{909E8E84-426E-40DD-AFC4-6F175D3DCCD1}">
              <a14:hiddenFill xmlns:a14="http://schemas.microsoft.com/office/drawing/2010/main">
                <a:solidFill>
                  <a:srgbClr val="FFFFFF"/>
                </a:solidFill>
              </a14:hiddenFill>
            </a:ext>
          </a:extLst>
        </p:spPr>
      </p:pic>
      <p:pic>
        <p:nvPicPr>
          <p:cNvPr id="11" name="Recorded Sound">
            <a:hlinkClick r:id="" action="ppaction://media"/>
            <a:extLst>
              <a:ext uri="{FF2B5EF4-FFF2-40B4-BE49-F238E27FC236}">
                <a16:creationId xmlns:a16="http://schemas.microsoft.com/office/drawing/2014/main" id="{04484E67-12E6-616D-67B5-EBD966B6F15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53916" y="4562949"/>
            <a:ext cx="406400" cy="406400"/>
          </a:xfrm>
          <a:prstGeom prst="rect">
            <a:avLst/>
          </a:prstGeom>
        </p:spPr>
      </p:pic>
    </p:spTree>
    <p:extLst>
      <p:ext uri="{BB962C8B-B14F-4D97-AF65-F5344CB8AC3E}">
        <p14:creationId xmlns:p14="http://schemas.microsoft.com/office/powerpoint/2010/main" val="3421836818"/>
      </p:ext>
    </p:extLst>
  </p:cSld>
  <p:clrMapOvr>
    <a:masterClrMapping/>
  </p:clrMapOvr>
  <mc:AlternateContent xmlns:mc="http://schemas.openxmlformats.org/markup-compatibility/2006" xmlns:p14="http://schemas.microsoft.com/office/powerpoint/2010/main">
    <mc:Choice Requires="p14">
      <p:transition spd="slow" p14:dur="2000" advClick="0" advTm="22394"/>
    </mc:Choice>
    <mc:Fallback xmlns="">
      <p:transition spd="slow" advClick="0" advTm="2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88CF1-6580-48BB-98D7-AF6194011BF7}"/>
              </a:ext>
            </a:extLst>
          </p:cNvPr>
          <p:cNvSpPr txBox="1"/>
          <p:nvPr/>
        </p:nvSpPr>
        <p:spPr>
          <a:xfrm flipH="1">
            <a:off x="318980" y="1382878"/>
            <a:ext cx="11477846" cy="4524315"/>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hlinkClick r:id="rId2"/>
              </a:rPr>
              <a:t>Infection prevention and control in care homes - Care Quality Commission (cqc.org.uk)</a:t>
            </a:r>
            <a:endParaRPr lang="en-GB" dirty="0"/>
          </a:p>
          <a:p>
            <a:r>
              <a:rPr lang="en-GB" dirty="0"/>
              <a:t> </a:t>
            </a:r>
          </a:p>
          <a:p>
            <a:pPr marL="285750" indent="-285750">
              <a:buFont typeface="Arial" panose="020B0604020202020204" pitchFamily="34" charset="0"/>
              <a:buChar char="•"/>
            </a:pPr>
            <a:r>
              <a:rPr lang="en-GB" dirty="0">
                <a:hlinkClick r:id="rId3"/>
              </a:rPr>
              <a:t>https://www.england.nhs.uk/publication/national-infection-prevention-and-control/</a:t>
            </a:r>
            <a:endParaRPr lang="en-GB" dirty="0"/>
          </a:p>
          <a:p>
            <a:pPr marL="285750" indent="-285750">
              <a:buFont typeface="Arial" panose="020B0604020202020204" pitchFamily="34" charset="0"/>
              <a:buChar char="•"/>
            </a:pPr>
            <a:endParaRPr lang="en-GB" dirty="0">
              <a:hlinkClick r:id="rId4"/>
            </a:endParaRPr>
          </a:p>
          <a:p>
            <a:pPr marL="285750" indent="-285750">
              <a:buFont typeface="Arial" panose="020B0604020202020204" pitchFamily="34" charset="0"/>
              <a:buChar char="•"/>
            </a:pPr>
            <a:r>
              <a:rPr lang="en-GB" dirty="0">
                <a:hlinkClick r:id="rId4"/>
              </a:rPr>
              <a:t>https://www.england.nhs.uk/publication/national-standards-of-healthcare-cleanliness-2021/</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1800" u="sng" dirty="0">
                <a:solidFill>
                  <a:srgbClr val="0563C1"/>
                </a:solidFill>
                <a:effectLst/>
                <a:latin typeface="Calibri" panose="020F0502020204030204" pitchFamily="34" charset="0"/>
                <a:ea typeface="Calibri" panose="020F0502020204030204" pitchFamily="34" charset="0"/>
                <a:hlinkClick r:id="rId5"/>
              </a:rPr>
              <a:t>https://antibioticguardian.com/</a:t>
            </a:r>
            <a:endParaRPr lang="en-GB" sz="1800" u="sng" dirty="0">
              <a:solidFill>
                <a:srgbClr val="0563C1"/>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sz="1800" u="sng" dirty="0">
              <a:solidFill>
                <a:srgbClr val="0563C1"/>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hlinkClick r:id="rId6"/>
              </a:rPr>
              <a:t>https://www.wchc.nhs.uk/services/infection-prevention-and-control/</a:t>
            </a:r>
            <a:endParaRPr lang="en-GB"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3" name="TextBox 2">
            <a:extLst>
              <a:ext uri="{FF2B5EF4-FFF2-40B4-BE49-F238E27FC236}">
                <a16:creationId xmlns:a16="http://schemas.microsoft.com/office/drawing/2014/main" id="{CDE2D7CC-3B0E-415F-B255-8A8D546986F5}"/>
              </a:ext>
            </a:extLst>
          </p:cNvPr>
          <p:cNvSpPr txBox="1"/>
          <p:nvPr/>
        </p:nvSpPr>
        <p:spPr>
          <a:xfrm>
            <a:off x="318980" y="1059713"/>
            <a:ext cx="2286780" cy="646331"/>
          </a:xfrm>
          <a:prstGeom prst="rect">
            <a:avLst/>
          </a:prstGeom>
          <a:noFill/>
        </p:spPr>
        <p:txBody>
          <a:bodyPr wrap="none" rtlCol="0">
            <a:spAutoFit/>
          </a:bodyPr>
          <a:lstStyle/>
          <a:p>
            <a:r>
              <a:rPr lang="en-GB" sz="3600" b="1" dirty="0">
                <a:solidFill>
                  <a:srgbClr val="002060"/>
                </a:solidFill>
              </a:rPr>
              <a:t>References</a:t>
            </a:r>
          </a:p>
        </p:txBody>
      </p:sp>
    </p:spTree>
    <p:extLst>
      <p:ext uri="{BB962C8B-B14F-4D97-AF65-F5344CB8AC3E}">
        <p14:creationId xmlns:p14="http://schemas.microsoft.com/office/powerpoint/2010/main" val="30297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F6F84-2278-4F92-9331-5139223DEE94}"/>
              </a:ext>
            </a:extLst>
          </p:cNvPr>
          <p:cNvPicPr>
            <a:picLocks noChangeAspect="1"/>
          </p:cNvPicPr>
          <p:nvPr/>
        </p:nvPicPr>
        <p:blipFill rotWithShape="1">
          <a:blip r:embed="rId4"/>
          <a:srcRect r="1088"/>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B633B73C-8D1D-BC2E-B720-BA3EB93F2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9150" y="4835525"/>
            <a:ext cx="406400" cy="406400"/>
          </a:xfrm>
          <a:prstGeom prst="rect">
            <a:avLst/>
          </a:prstGeom>
        </p:spPr>
      </p:pic>
    </p:spTree>
    <p:extLst>
      <p:ext uri="{BB962C8B-B14F-4D97-AF65-F5344CB8AC3E}">
        <p14:creationId xmlns:p14="http://schemas.microsoft.com/office/powerpoint/2010/main" val="3536663739"/>
      </p:ext>
    </p:extLst>
  </p:cSld>
  <p:clrMapOvr>
    <a:masterClrMapping/>
  </p:clrMapOvr>
  <mc:AlternateContent xmlns:mc="http://schemas.openxmlformats.org/markup-compatibility/2006" xmlns:p14="http://schemas.microsoft.com/office/powerpoint/2010/main">
    <mc:Choice Requires="p14">
      <p:transition spd="slow" p14:dur="2000" advClick="0" advTm="177410"/>
    </mc:Choice>
    <mc:Fallback xmlns="">
      <p:transition spd="slow" advClick="0" advTm="17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D6B48-B36C-44E5-96D9-12BA3B470D76}"/>
              </a:ext>
            </a:extLst>
          </p:cNvPr>
          <p:cNvSpPr txBox="1"/>
          <p:nvPr/>
        </p:nvSpPr>
        <p:spPr>
          <a:xfrm>
            <a:off x="318980" y="1440713"/>
            <a:ext cx="5046253" cy="646331"/>
          </a:xfrm>
          <a:prstGeom prst="rect">
            <a:avLst/>
          </a:prstGeom>
          <a:noFill/>
        </p:spPr>
        <p:txBody>
          <a:bodyPr wrap="none" rtlCol="0">
            <a:spAutoFit/>
          </a:bodyPr>
          <a:lstStyle/>
          <a:p>
            <a:r>
              <a:rPr lang="en-GB" sz="3600" b="1" dirty="0">
                <a:solidFill>
                  <a:srgbClr val="002060"/>
                </a:solidFill>
              </a:rPr>
              <a:t>Thank you for listening….</a:t>
            </a:r>
          </a:p>
        </p:txBody>
      </p:sp>
      <p:sp>
        <p:nvSpPr>
          <p:cNvPr id="3" name="TextBox 2">
            <a:extLst>
              <a:ext uri="{FF2B5EF4-FFF2-40B4-BE49-F238E27FC236}">
                <a16:creationId xmlns:a16="http://schemas.microsoft.com/office/drawing/2014/main" id="{20764D86-3D77-4EF7-9655-3E3D58D18A56}"/>
              </a:ext>
            </a:extLst>
          </p:cNvPr>
          <p:cNvSpPr txBox="1"/>
          <p:nvPr/>
        </p:nvSpPr>
        <p:spPr>
          <a:xfrm>
            <a:off x="318980" y="2232837"/>
            <a:ext cx="2791918" cy="430887"/>
          </a:xfrm>
          <a:prstGeom prst="rect">
            <a:avLst/>
          </a:prstGeom>
          <a:noFill/>
        </p:spPr>
        <p:txBody>
          <a:bodyPr wrap="none" rtlCol="0">
            <a:spAutoFit/>
          </a:bodyPr>
          <a:lstStyle/>
          <a:p>
            <a:r>
              <a:rPr lang="en-GB" sz="2200" b="1" dirty="0">
                <a:solidFill>
                  <a:srgbClr val="0070C0"/>
                </a:solidFill>
              </a:rPr>
              <a:t>Contacting the team:- </a:t>
            </a:r>
          </a:p>
        </p:txBody>
      </p:sp>
      <p:sp>
        <p:nvSpPr>
          <p:cNvPr id="4" name="TextBox 3">
            <a:extLst>
              <a:ext uri="{FF2B5EF4-FFF2-40B4-BE49-F238E27FC236}">
                <a16:creationId xmlns:a16="http://schemas.microsoft.com/office/drawing/2014/main" id="{7C00CE76-65A2-4F47-AF97-EE50FDD357E6}"/>
              </a:ext>
            </a:extLst>
          </p:cNvPr>
          <p:cNvSpPr txBox="1"/>
          <p:nvPr/>
        </p:nvSpPr>
        <p:spPr>
          <a:xfrm flipH="1">
            <a:off x="318979" y="2854842"/>
            <a:ext cx="11477846" cy="1754326"/>
          </a:xfrm>
          <a:prstGeom prst="rect">
            <a:avLst/>
          </a:prstGeom>
          <a:noFill/>
        </p:spPr>
        <p:txBody>
          <a:bodyPr wrap="square" rtlCol="0">
            <a:spAutoFit/>
          </a:bodyPr>
          <a:lstStyle/>
          <a:p>
            <a:r>
              <a:rPr lang="en-GB" dirty="0"/>
              <a:t>Our email address </a:t>
            </a:r>
            <a:r>
              <a:rPr lang="en-GB" dirty="0">
                <a:hlinkClick r:id="rId4"/>
              </a:rPr>
              <a:t>ipc.wirralct@nhs.net</a:t>
            </a:r>
            <a:r>
              <a:rPr lang="en-GB" dirty="0"/>
              <a:t> or by telephone 0151 604 7750</a:t>
            </a:r>
          </a:p>
          <a:p>
            <a:endParaRPr lang="en-GB" dirty="0"/>
          </a:p>
          <a:p>
            <a:r>
              <a:rPr lang="en-GB" dirty="0"/>
              <a:t>IPC DIGITAL HUB-  </a:t>
            </a:r>
            <a:r>
              <a:rPr lang="en-GB" dirty="0">
                <a:hlinkClick r:id="rId5"/>
              </a:rPr>
              <a:t>Infection Prevention and Control - Wirral Community Health and Care NHS Foundation Trust (wchc.nhs.uk)</a:t>
            </a:r>
            <a:endParaRPr lang="en-GB" dirty="0"/>
          </a:p>
          <a:p>
            <a:endParaRPr lang="en-GB" dirty="0"/>
          </a:p>
          <a:p>
            <a:r>
              <a:rPr lang="en-GB" dirty="0"/>
              <a:t>Please complete post session evaluation via the QR code</a:t>
            </a:r>
          </a:p>
        </p:txBody>
      </p:sp>
      <p:pic>
        <p:nvPicPr>
          <p:cNvPr id="5" name="Recorded Sound">
            <a:hlinkClick r:id="" action="ppaction://media"/>
            <a:extLst>
              <a:ext uri="{FF2B5EF4-FFF2-40B4-BE49-F238E27FC236}">
                <a16:creationId xmlns:a16="http://schemas.microsoft.com/office/drawing/2014/main" id="{6FD59B3C-2E2C-2ED8-5601-1E7BB6AB4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4640" y="5376966"/>
            <a:ext cx="406400" cy="406400"/>
          </a:xfrm>
          <a:prstGeom prst="rect">
            <a:avLst/>
          </a:prstGeom>
        </p:spPr>
      </p:pic>
    </p:spTree>
    <p:extLst>
      <p:ext uri="{BB962C8B-B14F-4D97-AF65-F5344CB8AC3E}">
        <p14:creationId xmlns:p14="http://schemas.microsoft.com/office/powerpoint/2010/main" val="851869409"/>
      </p:ext>
    </p:extLst>
  </p:cSld>
  <p:clrMapOvr>
    <a:masterClrMapping/>
  </p:clrMapOvr>
  <mc:AlternateContent xmlns:mc="http://schemas.openxmlformats.org/markup-compatibility/2006">
    <mc:Choice xmlns:p14="http://schemas.microsoft.com/office/powerpoint/2010/main" Requires="p14">
      <p:transition spd="slow" p14:dur="2000" advTm="40621"/>
    </mc:Choice>
    <mc:Fallback>
      <p:transition spd="slow" advTm="4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90579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Standard infection control precautions (SICPs) </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18980" y="2087044"/>
            <a:ext cx="1147784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National Infection Prevention and Control Manual (updated </a:t>
            </a:r>
            <a:r>
              <a:rPr lang="en-GB" dirty="0">
                <a:solidFill>
                  <a:prstClr val="black"/>
                </a:solidFill>
                <a:latin typeface="Calibri" panose="020F0502020204030204"/>
              </a:rPr>
              <a:t>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ay 2024) for England </a:t>
            </a:r>
            <a:r>
              <a:rPr kumimoji="0" lang="en-GB" sz="1800" b="0" i="0" u="none" strike="noStrike" kern="1200" cap="none" spc="0" normalizeH="0" baseline="0" noProof="0" dirty="0">
                <a:ln>
                  <a:noFill/>
                </a:ln>
                <a:effectLst/>
                <a:uLnTx/>
                <a:uFillTx/>
                <a:latin typeface="Calibri" panose="020F0502020204030204"/>
                <a:ea typeface="+mn-ea"/>
                <a:cs typeface="+mn-cs"/>
              </a:rPr>
              <a:t>states that SICPS are to be used by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effectLst/>
                <a:uLnTx/>
                <a:uFillTx/>
                <a:latin typeface="Calibri" panose="020F0502020204030204"/>
                <a:ea typeface="+mn-ea"/>
                <a:cs typeface="+mn-cs"/>
              </a:rPr>
              <a:t> staff, in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effectLst/>
                <a:uLnTx/>
                <a:uFillTx/>
                <a:latin typeface="Calibri" panose="020F0502020204030204"/>
                <a:ea typeface="+mn-ea"/>
                <a:cs typeface="+mn-cs"/>
              </a:rPr>
              <a:t> care settings,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for</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effectLst/>
                <a:uLnTx/>
                <a:uFillTx/>
                <a:latin typeface="Calibri" panose="020F0502020204030204"/>
                <a:ea typeface="+mn-ea"/>
                <a:cs typeface="+mn-cs"/>
              </a:rPr>
              <a:t>patients/residents/service users whether infection is known to be present or not</a:t>
            </a:r>
            <a:endParaRPr lang="en-GB"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9">
            <a:extLst>
              <a:ext uri="{FF2B5EF4-FFF2-40B4-BE49-F238E27FC236}">
                <a16:creationId xmlns:a16="http://schemas.microsoft.com/office/drawing/2014/main" id="{FD7D979B-0CBF-4956-8A9A-66BBB45F0A3C}"/>
              </a:ext>
            </a:extLst>
          </p:cNvPr>
          <p:cNvGraphicFramePr>
            <a:graphicFrameLocks noGrp="1"/>
          </p:cNvGraphicFramePr>
          <p:nvPr/>
        </p:nvGraphicFramePr>
        <p:xfrm>
          <a:off x="859971" y="3098348"/>
          <a:ext cx="9573209" cy="2122472"/>
        </p:xfrm>
        <a:graphic>
          <a:graphicData uri="http://schemas.openxmlformats.org/drawingml/2006/table">
            <a:tbl>
              <a:tblPr firstRow="1" bandRow="1">
                <a:tableStyleId>{22838BEF-8BB2-4498-84A7-C5851F593DF1}</a:tableStyleId>
              </a:tblPr>
              <a:tblGrid>
                <a:gridCol w="4282751">
                  <a:extLst>
                    <a:ext uri="{9D8B030D-6E8A-4147-A177-3AD203B41FA5}">
                      <a16:colId xmlns:a16="http://schemas.microsoft.com/office/drawing/2014/main" val="3297877712"/>
                    </a:ext>
                  </a:extLst>
                </a:gridCol>
                <a:gridCol w="5290458">
                  <a:extLst>
                    <a:ext uri="{9D8B030D-6E8A-4147-A177-3AD203B41FA5}">
                      <a16:colId xmlns:a16="http://schemas.microsoft.com/office/drawing/2014/main" val="1921603669"/>
                    </a:ext>
                  </a:extLst>
                </a:gridCol>
              </a:tblGrid>
              <a:tr h="370598">
                <a:tc>
                  <a:txBody>
                    <a:bodyPr/>
                    <a:lstStyle/>
                    <a:p>
                      <a:r>
                        <a:rPr lang="en-GB" b="0" dirty="0"/>
                        <a:t>1. Patient placement </a:t>
                      </a:r>
                    </a:p>
                  </a:txBody>
                  <a:tcPr/>
                </a:tc>
                <a:tc>
                  <a:txBody>
                    <a:bodyPr/>
                    <a:lstStyle/>
                    <a:p>
                      <a:r>
                        <a:rPr lang="en-GB" b="0" dirty="0"/>
                        <a:t>6. Safe management of care equipment </a:t>
                      </a:r>
                    </a:p>
                  </a:txBody>
                  <a:tcPr/>
                </a:tc>
                <a:extLst>
                  <a:ext uri="{0D108BD9-81ED-4DB2-BD59-A6C34878D82A}">
                    <a16:rowId xmlns:a16="http://schemas.microsoft.com/office/drawing/2014/main" val="2121280296"/>
                  </a:ext>
                </a:extLst>
              </a:tr>
              <a:tr h="370598">
                <a:tc>
                  <a:txBody>
                    <a:bodyPr/>
                    <a:lstStyle/>
                    <a:p>
                      <a:r>
                        <a:rPr lang="en-GB" dirty="0"/>
                        <a:t>2. Hand hygiene </a:t>
                      </a:r>
                    </a:p>
                  </a:txBody>
                  <a:tcPr/>
                </a:tc>
                <a:tc>
                  <a:txBody>
                    <a:bodyPr/>
                    <a:lstStyle/>
                    <a:p>
                      <a:r>
                        <a:rPr lang="en-GB" dirty="0"/>
                        <a:t>7. Safe management of healthcare linen</a:t>
                      </a:r>
                    </a:p>
                  </a:txBody>
                  <a:tcPr/>
                </a:tc>
                <a:extLst>
                  <a:ext uri="{0D108BD9-81ED-4DB2-BD59-A6C34878D82A}">
                    <a16:rowId xmlns:a16="http://schemas.microsoft.com/office/drawing/2014/main" val="2634674823"/>
                  </a:ext>
                </a:extLst>
              </a:tr>
              <a:tr h="370598">
                <a:tc>
                  <a:txBody>
                    <a:bodyPr/>
                    <a:lstStyle/>
                    <a:p>
                      <a:r>
                        <a:rPr lang="en-GB" dirty="0"/>
                        <a:t>3. Respiratory and cough hygiene </a:t>
                      </a:r>
                    </a:p>
                  </a:txBody>
                  <a:tcPr/>
                </a:tc>
                <a:tc>
                  <a:txBody>
                    <a:bodyPr/>
                    <a:lstStyle/>
                    <a:p>
                      <a:r>
                        <a:rPr lang="en-GB" dirty="0"/>
                        <a:t>8. Safe management of blood and body fluids </a:t>
                      </a:r>
                    </a:p>
                  </a:txBody>
                  <a:tcPr/>
                </a:tc>
                <a:extLst>
                  <a:ext uri="{0D108BD9-81ED-4DB2-BD59-A6C34878D82A}">
                    <a16:rowId xmlns:a16="http://schemas.microsoft.com/office/drawing/2014/main" val="2251061282"/>
                  </a:ext>
                </a:extLst>
              </a:tr>
              <a:tr h="370598">
                <a:tc>
                  <a:txBody>
                    <a:bodyPr/>
                    <a:lstStyle/>
                    <a:p>
                      <a:r>
                        <a:rPr lang="en-GB" dirty="0"/>
                        <a:t>4. Personal Protective Equipment (PPE)</a:t>
                      </a:r>
                    </a:p>
                  </a:txBody>
                  <a:tcPr/>
                </a:tc>
                <a:tc>
                  <a:txBody>
                    <a:bodyPr/>
                    <a:lstStyle/>
                    <a:p>
                      <a:r>
                        <a:rPr lang="en-GB" dirty="0"/>
                        <a:t>9. Safe disposal of waste (including sharps)</a:t>
                      </a:r>
                    </a:p>
                  </a:txBody>
                  <a:tcPr/>
                </a:tc>
                <a:extLst>
                  <a:ext uri="{0D108BD9-81ED-4DB2-BD59-A6C34878D82A}">
                    <a16:rowId xmlns:a16="http://schemas.microsoft.com/office/drawing/2014/main" val="1695615290"/>
                  </a:ext>
                </a:extLst>
              </a:tr>
              <a:tr h="370598">
                <a:tc>
                  <a:txBody>
                    <a:bodyPr/>
                    <a:lstStyle/>
                    <a:p>
                      <a:r>
                        <a:rPr lang="en-GB" dirty="0"/>
                        <a:t>5. Safe management of the care environment </a:t>
                      </a:r>
                    </a:p>
                  </a:txBody>
                  <a:tcPr/>
                </a:tc>
                <a:tc>
                  <a:txBody>
                    <a:bodyPr/>
                    <a:lstStyle/>
                    <a:p>
                      <a:r>
                        <a:rPr lang="en-GB" dirty="0"/>
                        <a:t>10. Occupational safety / managing prevention of exposure (including sharps)</a:t>
                      </a:r>
                    </a:p>
                  </a:txBody>
                  <a:tcPr/>
                </a:tc>
                <a:extLst>
                  <a:ext uri="{0D108BD9-81ED-4DB2-BD59-A6C34878D82A}">
                    <a16:rowId xmlns:a16="http://schemas.microsoft.com/office/drawing/2014/main" val="3365126958"/>
                  </a:ext>
                </a:extLst>
              </a:tr>
            </a:tbl>
          </a:graphicData>
        </a:graphic>
      </p:graphicFrame>
      <p:pic>
        <p:nvPicPr>
          <p:cNvPr id="3" name="Recorded Sound">
            <a:hlinkClick r:id="" action="ppaction://media"/>
            <a:extLst>
              <a:ext uri="{FF2B5EF4-FFF2-40B4-BE49-F238E27FC236}">
                <a16:creationId xmlns:a16="http://schemas.microsoft.com/office/drawing/2014/main" id="{51242762-3252-6349-0721-CC8FC0CF8C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70720" y="5364584"/>
            <a:ext cx="842140" cy="842140"/>
          </a:xfrm>
          <a:prstGeom prst="rect">
            <a:avLst/>
          </a:prstGeom>
        </p:spPr>
      </p:pic>
    </p:spTree>
    <p:extLst>
      <p:ext uri="{BB962C8B-B14F-4D97-AF65-F5344CB8AC3E}">
        <p14:creationId xmlns:p14="http://schemas.microsoft.com/office/powerpoint/2010/main" val="2241799289"/>
      </p:ext>
    </p:extLst>
  </p:cSld>
  <p:clrMapOvr>
    <a:masterClrMapping/>
  </p:clrMapOvr>
  <mc:AlternateContent xmlns:mc="http://schemas.openxmlformats.org/markup-compatibility/2006" xmlns:p14="http://schemas.microsoft.com/office/powerpoint/2010/main">
    <mc:Choice Requires="p14">
      <p:transition spd="slow" p14:dur="2000" advTm="78330"/>
    </mc:Choice>
    <mc:Fallback xmlns="">
      <p:transition spd="slow" advTm="78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56664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1. Correct patient placement</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433279" y="2277966"/>
            <a:ext cx="11477846"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Assessing for infection risk on arrival to the care setting or patients own home, is vital </a:t>
            </a: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Those who may present as a infection risk include: diarrhoea &amp; or vomiting, respiratory symptoms,</a:t>
            </a:r>
            <a:r>
              <a:rPr lang="en-GB" dirty="0"/>
              <a:t> </a:t>
            </a:r>
            <a:r>
              <a:rPr lang="en-GB" dirty="0" err="1"/>
              <a:t>Meticillin</a:t>
            </a:r>
            <a:r>
              <a:rPr lang="en-GB" dirty="0"/>
              <a:t>-resistant Staphylococcus aureus</a:t>
            </a:r>
            <a:r>
              <a:rPr lang="en-GB" dirty="0">
                <a:solidFill>
                  <a:prstClr val="black"/>
                </a:solidFill>
                <a:latin typeface="Calibri" panose="020F0502020204030204"/>
              </a:rPr>
              <a:t> (MRSA) and Multidrug Resistant Organism (MDRO)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C</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ontinue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to assess infectious risk throughout their period of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If a person is identified as having an infection risk, this should be reflected in care planning and good communication with staff is key</a:t>
            </a: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Calibri" panose="020F0502020204030204"/>
            </a:endParaRPr>
          </a:p>
          <a:p>
            <a:pPr>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Recorded Sound">
            <a:hlinkClick r:id="" action="ppaction://media"/>
            <a:extLst>
              <a:ext uri="{FF2B5EF4-FFF2-40B4-BE49-F238E27FC236}">
                <a16:creationId xmlns:a16="http://schemas.microsoft.com/office/drawing/2014/main" id="{DB5BC341-704F-3E6C-B4BB-A9F2E47563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3440" y="5288280"/>
            <a:ext cx="406400" cy="406400"/>
          </a:xfrm>
          <a:prstGeom prst="rect">
            <a:avLst/>
          </a:prstGeom>
        </p:spPr>
      </p:pic>
    </p:spTree>
    <p:extLst>
      <p:ext uri="{BB962C8B-B14F-4D97-AF65-F5344CB8AC3E}">
        <p14:creationId xmlns:p14="http://schemas.microsoft.com/office/powerpoint/2010/main" val="940405699"/>
      </p:ext>
    </p:extLst>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413366"/>
            <a:ext cx="3371436" cy="646331"/>
          </a:xfrm>
          <a:prstGeom prst="rect">
            <a:avLst/>
          </a:prstGeom>
          <a:noFill/>
        </p:spPr>
        <p:txBody>
          <a:bodyPr wrap="none" rtlCol="0">
            <a:spAutoFit/>
          </a:bodyPr>
          <a:lstStyle/>
          <a:p>
            <a:r>
              <a:rPr lang="en-GB" sz="3600" b="1" dirty="0">
                <a:solidFill>
                  <a:srgbClr val="002060"/>
                </a:solidFill>
              </a:rPr>
              <a:t> 2. Hand hygiene</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217380" y="1420758"/>
            <a:ext cx="11477846" cy="4016484"/>
          </a:xfrm>
          <a:prstGeom prst="rect">
            <a:avLst/>
          </a:prstGeom>
          <a:noFill/>
        </p:spPr>
        <p:txBody>
          <a:bodyPr wrap="square" rtlCol="0">
            <a:spAutoFit/>
          </a:bodyPr>
          <a:lstStyle/>
          <a:p>
            <a:pPr marL="285750" indent="-285750">
              <a:buFont typeface="Arial" panose="020B0604020202020204" pitchFamily="34" charset="0"/>
              <a:buChar char="•"/>
            </a:pPr>
            <a:r>
              <a:rPr lang="en-GB" dirty="0"/>
              <a:t>Hand hygiene is considered one of the most important ways to reduce the transmission of infectious agents that cause healthcare associated infections (HCAIs)</a:t>
            </a:r>
          </a:p>
          <a:p>
            <a:endParaRPr lang="en-GB" sz="1100" b="1" dirty="0"/>
          </a:p>
          <a:p>
            <a:r>
              <a:rPr lang="en-GB" b="1" dirty="0"/>
              <a:t>Points to remember</a:t>
            </a:r>
          </a:p>
          <a:p>
            <a:pPr marL="285750" indent="-285750">
              <a:buFont typeface="Arial" panose="020B0604020202020204" pitchFamily="34" charset="0"/>
              <a:buChar char="•"/>
            </a:pPr>
            <a:endParaRPr lang="en-GB" sz="1000" b="1" dirty="0"/>
          </a:p>
          <a:p>
            <a:pPr marL="285750" indent="-285750">
              <a:buFont typeface="Arial" panose="020B0604020202020204" pitchFamily="34" charset="0"/>
              <a:buChar char="•"/>
            </a:pPr>
            <a:r>
              <a:rPr lang="en-GB" dirty="0"/>
              <a:t>Staff </a:t>
            </a:r>
            <a:r>
              <a:rPr lang="en-GB" b="1" dirty="0">
                <a:solidFill>
                  <a:srgbClr val="0070C0"/>
                </a:solidFill>
              </a:rPr>
              <a:t>MUST </a:t>
            </a:r>
            <a:r>
              <a:rPr lang="en-GB" dirty="0"/>
              <a:t>be bare below the elbow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Hand hygiene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MUST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be performed using the  WHO 5 moments for hand hygiene </a:t>
            </a:r>
            <a:endParaRPr lang="en-GB" dirty="0"/>
          </a:p>
          <a:p>
            <a:pPr marL="285750" indent="-285750">
              <a:buFont typeface="Arial" panose="020B0604020202020204" pitchFamily="34" charset="0"/>
              <a:buChar char="•"/>
            </a:pPr>
            <a:r>
              <a:rPr lang="en-GB" dirty="0"/>
              <a:t>Use </a:t>
            </a:r>
            <a:r>
              <a:rPr lang="en-GB" dirty="0" err="1"/>
              <a:t>Ayliffe</a:t>
            </a:r>
            <a:r>
              <a:rPr lang="en-GB" dirty="0"/>
              <a:t> technique when decontaminating hands</a:t>
            </a:r>
          </a:p>
          <a:p>
            <a:pPr marL="285750" indent="-285750">
              <a:buFont typeface="Arial" panose="020B0604020202020204" pitchFamily="34" charset="0"/>
              <a:buChar char="•"/>
            </a:pPr>
            <a:r>
              <a:rPr lang="en-GB" dirty="0"/>
              <a:t>Choose the correct hand hygiene products </a:t>
            </a:r>
          </a:p>
          <a:p>
            <a:pPr marL="285750" indent="-285750">
              <a:buFont typeface="Arial" panose="020B0604020202020204" pitchFamily="34" charset="0"/>
              <a:buChar char="•"/>
            </a:pPr>
            <a:r>
              <a:rPr lang="en-GB" dirty="0"/>
              <a:t>Liquid soap and water should be used when your hands have been exposed to bodily fluids or suspected/known gastrointestinal infection i.e., </a:t>
            </a:r>
            <a:r>
              <a:rPr lang="en-GB" i="1" dirty="0" err="1"/>
              <a:t>Clostridioides</a:t>
            </a:r>
            <a:r>
              <a:rPr lang="en-GB" dirty="0"/>
              <a:t> difficile</a:t>
            </a:r>
          </a:p>
          <a:p>
            <a:pPr marL="285750" indent="-285750">
              <a:buFont typeface="Arial" panose="020B0604020202020204" pitchFamily="34" charset="0"/>
              <a:buChar char="•"/>
            </a:pPr>
            <a:r>
              <a:rPr lang="en-GB" dirty="0"/>
              <a:t>Alcohol gel – used when hands are visibly clean </a:t>
            </a:r>
          </a:p>
          <a:p>
            <a:pPr marL="285750" indent="-285750">
              <a:buFont typeface="Arial" panose="020B0604020202020204" pitchFamily="34" charset="0"/>
              <a:buChar char="•"/>
            </a:pPr>
            <a:r>
              <a:rPr lang="en-GB" dirty="0"/>
              <a:t>Care for their hands </a:t>
            </a:r>
          </a:p>
          <a:p>
            <a:pPr marL="285750" lvl="0" indent="-285750">
              <a:buFont typeface="Arial" panose="020B0604020202020204" pitchFamily="34" charset="0"/>
              <a:buChar char="•"/>
            </a:pPr>
            <a:r>
              <a:rPr lang="en-GB" dirty="0">
                <a:solidFill>
                  <a:prstClr val="black"/>
                </a:solidFill>
              </a:rPr>
              <a:t>Appropriate hand hygiene facilities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S</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taff</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must have access to liquid soap, paper towels and alcohol gel at all times</a:t>
            </a:r>
            <a:endParaRPr lang="en-GB" dirty="0"/>
          </a:p>
        </p:txBody>
      </p:sp>
      <p:pic>
        <p:nvPicPr>
          <p:cNvPr id="3" name="Recorded Sound">
            <a:hlinkClick r:id="" action="ppaction://media"/>
            <a:extLst>
              <a:ext uri="{FF2B5EF4-FFF2-40B4-BE49-F238E27FC236}">
                <a16:creationId xmlns:a16="http://schemas.microsoft.com/office/drawing/2014/main" id="{11C99274-309B-F499-DD0F-F3D7DEB386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8880" y="5920501"/>
            <a:ext cx="406400" cy="406400"/>
          </a:xfrm>
          <a:prstGeom prst="rect">
            <a:avLst/>
          </a:prstGeom>
        </p:spPr>
      </p:pic>
    </p:spTree>
    <p:extLst>
      <p:ext uri="{BB962C8B-B14F-4D97-AF65-F5344CB8AC3E}">
        <p14:creationId xmlns:p14="http://schemas.microsoft.com/office/powerpoint/2010/main" val="821007559"/>
      </p:ext>
    </p:extLst>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F67C61-F80C-4B3F-9647-017A513D168F}"/>
              </a:ext>
            </a:extLst>
          </p:cNvPr>
          <p:cNvPicPr>
            <a:picLocks noChangeAspect="1"/>
          </p:cNvPicPr>
          <p:nvPr/>
        </p:nvPicPr>
        <p:blipFill rotWithShape="1">
          <a:blip r:embed="rId4"/>
          <a:srcRect b="1656"/>
          <a:stretch/>
        </p:blipFill>
        <p:spPr>
          <a:xfrm>
            <a:off x="0" y="1295758"/>
            <a:ext cx="12191608" cy="5562421"/>
          </a:xfrm>
          <a:prstGeom prst="rect">
            <a:avLst/>
          </a:prstGeom>
        </p:spPr>
      </p:pic>
      <p:sp>
        <p:nvSpPr>
          <p:cNvPr id="14" name="TextBox 13">
            <a:extLst>
              <a:ext uri="{FF2B5EF4-FFF2-40B4-BE49-F238E27FC236}">
                <a16:creationId xmlns:a16="http://schemas.microsoft.com/office/drawing/2014/main" id="{C275B00B-6924-4827-830B-0E14897277E4}"/>
              </a:ext>
            </a:extLst>
          </p:cNvPr>
          <p:cNvSpPr txBox="1"/>
          <p:nvPr/>
        </p:nvSpPr>
        <p:spPr>
          <a:xfrm>
            <a:off x="149861" y="0"/>
            <a:ext cx="11008174" cy="1200329"/>
          </a:xfrm>
          <a:prstGeom prst="rect">
            <a:avLst/>
          </a:prstGeom>
          <a:noFill/>
        </p:spPr>
        <p:txBody>
          <a:bodyPr wrap="square" rtlCol="0">
            <a:spAutoFit/>
          </a:bodyPr>
          <a:lstStyle/>
          <a:p>
            <a:r>
              <a:rPr lang="en-GB" sz="3600" b="1" dirty="0">
                <a:solidFill>
                  <a:srgbClr val="002060"/>
                </a:solidFill>
              </a:rPr>
              <a:t>2. Hand hygiene: </a:t>
            </a:r>
          </a:p>
          <a:p>
            <a:r>
              <a:rPr lang="en-GB" sz="3600" b="1" dirty="0">
                <a:solidFill>
                  <a:srgbClr val="002060"/>
                </a:solidFill>
              </a:rPr>
              <a:t>The 5 moments for hand hygiene</a:t>
            </a:r>
          </a:p>
        </p:txBody>
      </p:sp>
      <p:pic>
        <p:nvPicPr>
          <p:cNvPr id="3" name="Recorded Sound">
            <a:hlinkClick r:id="" action="ppaction://media"/>
            <a:extLst>
              <a:ext uri="{FF2B5EF4-FFF2-40B4-BE49-F238E27FC236}">
                <a16:creationId xmlns:a16="http://schemas.microsoft.com/office/drawing/2014/main" id="{AB071265-DA27-6951-B7F3-7398F7D9E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8600" y="5155842"/>
            <a:ext cx="406400" cy="406400"/>
          </a:xfrm>
          <a:prstGeom prst="rect">
            <a:avLst/>
          </a:prstGeom>
        </p:spPr>
      </p:pic>
    </p:spTree>
    <p:extLst>
      <p:ext uri="{BB962C8B-B14F-4D97-AF65-F5344CB8AC3E}">
        <p14:creationId xmlns:p14="http://schemas.microsoft.com/office/powerpoint/2010/main" val="1706748239"/>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67455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 3. Respiratory and cough hygiene </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57077" y="2413337"/>
            <a:ext cx="1147784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Cover nose and mouth with a disposable tissue when sneezing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Prompt d</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isposal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of all used tissues into waste bin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Wash hands with liquid soap and water after coughing, sneezing, using tissues</a:t>
            </a: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Keep contaminated hands away from eyes and nose</a:t>
            </a:r>
          </a:p>
        </p:txBody>
      </p:sp>
      <p:pic>
        <p:nvPicPr>
          <p:cNvPr id="3" name="Recorded Sound">
            <a:hlinkClick r:id="" action="ppaction://media"/>
            <a:extLst>
              <a:ext uri="{FF2B5EF4-FFF2-40B4-BE49-F238E27FC236}">
                <a16:creationId xmlns:a16="http://schemas.microsoft.com/office/drawing/2014/main" id="{645A5779-950E-DD67-F3C0-BE73289E0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6650" y="5035550"/>
            <a:ext cx="406400" cy="406400"/>
          </a:xfrm>
          <a:prstGeom prst="rect">
            <a:avLst/>
          </a:prstGeom>
        </p:spPr>
      </p:pic>
    </p:spTree>
    <p:extLst>
      <p:ext uri="{BB962C8B-B14F-4D97-AF65-F5344CB8AC3E}">
        <p14:creationId xmlns:p14="http://schemas.microsoft.com/office/powerpoint/2010/main" val="1357536998"/>
      </p:ext>
    </p:extLst>
  </p:cSld>
  <p:clrMapOvr>
    <a:masterClrMapping/>
  </p:clrMapOvr>
  <mc:AlternateContent xmlns:mc="http://schemas.openxmlformats.org/markup-compatibility/2006" xmlns:p14="http://schemas.microsoft.com/office/powerpoint/2010/main">
    <mc:Choice Requires="p14">
      <p:transition spd="slow" p14:dur="2000" advClick="0" advTm="35815"/>
    </mc:Choice>
    <mc:Fallback xmlns="">
      <p:transition spd="slow" advClick="0"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7655044" cy="646331"/>
          </a:xfrm>
          <a:prstGeom prst="rect">
            <a:avLst/>
          </a:prstGeom>
          <a:noFill/>
        </p:spPr>
        <p:txBody>
          <a:bodyPr wrap="none" rtlCol="0">
            <a:spAutoFit/>
          </a:bodyPr>
          <a:lstStyle/>
          <a:p>
            <a:r>
              <a:rPr lang="en-GB" sz="3600" b="1" dirty="0">
                <a:solidFill>
                  <a:srgbClr val="002060"/>
                </a:solidFill>
              </a:rPr>
              <a:t>4. Personal Protective Equipment (PPE)</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57077" y="2169042"/>
            <a:ext cx="11477846" cy="3416320"/>
          </a:xfrm>
          <a:prstGeom prst="rect">
            <a:avLst/>
          </a:prstGeom>
          <a:noFill/>
        </p:spPr>
        <p:txBody>
          <a:bodyPr wrap="square" rtlCol="0">
            <a:spAutoFit/>
          </a:bodyPr>
          <a:lstStyle/>
          <a:p>
            <a:pPr marL="285750" indent="-285750">
              <a:buFont typeface="Arial" panose="020B0604020202020204" pitchFamily="34" charset="0"/>
              <a:buChar char="•"/>
            </a:pPr>
            <a:r>
              <a:rPr lang="en-GB" dirty="0"/>
              <a:t>Before undertaking any procedure, staff should</a:t>
            </a:r>
            <a:r>
              <a:rPr lang="en-GB" b="1" dirty="0"/>
              <a:t> assess </a:t>
            </a:r>
            <a:r>
              <a:rPr lang="en-GB" dirty="0"/>
              <a:t>any likely exposure to blood and/or other body fluids</a:t>
            </a:r>
          </a:p>
          <a:p>
            <a:pPr marL="285750" indent="-285750">
              <a:buFont typeface="Arial" panose="020B0604020202020204" pitchFamily="34" charset="0"/>
              <a:buChar char="•"/>
            </a:pPr>
            <a:r>
              <a:rPr lang="en-GB" dirty="0"/>
              <a:t>And wear PPE that adequately protects them </a:t>
            </a:r>
          </a:p>
          <a:p>
            <a:endParaRPr lang="en-GB" dirty="0"/>
          </a:p>
          <a:p>
            <a:pPr marL="285750" indent="-285750">
              <a:buFont typeface="Arial" panose="020B0604020202020204" pitchFamily="34" charset="0"/>
              <a:buChar char="•"/>
            </a:pPr>
            <a:r>
              <a:rPr lang="en-GB" dirty="0"/>
              <a:t>PPE must be:	</a:t>
            </a:r>
          </a:p>
          <a:p>
            <a:pPr marL="742950" lvl="1" indent="-285750">
              <a:buFont typeface="Arial" panose="020B0604020202020204" pitchFamily="34" charset="0"/>
              <a:buChar char="•"/>
            </a:pPr>
            <a:r>
              <a:rPr lang="en-GB" dirty="0"/>
              <a:t>Located close to point of use -  (for domiciliary visits PPE must be transported in clean receptacle in car)</a:t>
            </a:r>
          </a:p>
          <a:p>
            <a:pPr marL="742950" lvl="1" indent="-285750">
              <a:buFont typeface="Arial" panose="020B0604020202020204" pitchFamily="34" charset="0"/>
              <a:buChar char="•"/>
            </a:pPr>
            <a:r>
              <a:rPr lang="en-GB" dirty="0"/>
              <a:t>Stored to prevent contamination in a clean, dry area</a:t>
            </a:r>
          </a:p>
          <a:p>
            <a:pPr marL="742950" lvl="1" indent="-285750">
              <a:buFont typeface="Arial" panose="020B0604020202020204" pitchFamily="34" charset="0"/>
              <a:buChar char="•"/>
            </a:pPr>
            <a:r>
              <a:rPr lang="en-GB" dirty="0"/>
              <a:t>Single use, unless specified by manufacturer </a:t>
            </a:r>
          </a:p>
          <a:p>
            <a:pPr marL="742950" lvl="1" indent="-285750">
              <a:buFont typeface="Arial" panose="020B0604020202020204" pitchFamily="34" charset="0"/>
              <a:buChar char="•"/>
            </a:pPr>
            <a:r>
              <a:rPr lang="en-GB" dirty="0"/>
              <a:t>Applied and removed correctly and in the correct order</a:t>
            </a:r>
          </a:p>
          <a:p>
            <a:pPr marL="742950" lvl="1" indent="-285750">
              <a:buFont typeface="Arial" panose="020B0604020202020204" pitchFamily="34" charset="0"/>
              <a:buChar char="•"/>
            </a:pPr>
            <a:r>
              <a:rPr lang="en-GB" dirty="0"/>
              <a:t>Changed immediately after each person/procedure or task </a:t>
            </a:r>
          </a:p>
          <a:p>
            <a:pPr marL="742950" lvl="1" indent="-285750">
              <a:buFont typeface="Arial" panose="020B0604020202020204" pitchFamily="34" charset="0"/>
              <a:buChar char="•"/>
            </a:pPr>
            <a:r>
              <a:rPr lang="en-GB" dirty="0"/>
              <a:t>Disposed of correctly</a:t>
            </a:r>
          </a:p>
          <a:p>
            <a:pPr marL="742950" lvl="1" indent="-285750">
              <a:buFont typeface="Arial" panose="020B0604020202020204" pitchFamily="34" charset="0"/>
              <a:buChar char="•"/>
            </a:pPr>
            <a:endParaRPr lang="en-GB" dirty="0">
              <a:solidFill>
                <a:prstClr val="black"/>
              </a:solidFill>
            </a:endParaRPr>
          </a:p>
          <a:p>
            <a:pPr lvl="1"/>
            <a:r>
              <a:rPr lang="en-GB" dirty="0">
                <a:solidFill>
                  <a:prstClr val="black"/>
                </a:solidFill>
              </a:rPr>
              <a:t>			Hand hygiene must be undertaken prior to putting on/taking off PPE</a:t>
            </a:r>
          </a:p>
        </p:txBody>
      </p:sp>
      <p:pic>
        <p:nvPicPr>
          <p:cNvPr id="3" name="Recorded Sound">
            <a:hlinkClick r:id="" action="ppaction://media"/>
            <a:extLst>
              <a:ext uri="{FF2B5EF4-FFF2-40B4-BE49-F238E27FC236}">
                <a16:creationId xmlns:a16="http://schemas.microsoft.com/office/drawing/2014/main" id="{DC6288C2-BE10-50A7-0B27-1841521895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0475" y="4702175"/>
            <a:ext cx="406400" cy="406400"/>
          </a:xfrm>
          <a:prstGeom prst="rect">
            <a:avLst/>
          </a:prstGeom>
        </p:spPr>
      </p:pic>
    </p:spTree>
    <p:extLst>
      <p:ext uri="{BB962C8B-B14F-4D97-AF65-F5344CB8AC3E}">
        <p14:creationId xmlns:p14="http://schemas.microsoft.com/office/powerpoint/2010/main" val="2190943357"/>
      </p:ext>
    </p:extLst>
  </p:cSld>
  <p:clrMapOvr>
    <a:masterClrMapping/>
  </p:clrMapOvr>
  <mc:AlternateContent xmlns:mc="http://schemas.openxmlformats.org/markup-compatibility/2006" xmlns:p14="http://schemas.microsoft.com/office/powerpoint/2010/main">
    <mc:Choice Requires="p14">
      <p:transition spd="slow" p14:dur="2000" advClick="0" advTm="60660"/>
    </mc:Choice>
    <mc:Fallback xmlns="">
      <p:transition spd="slow" advClick="0"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1584</TotalTime>
  <Words>2263</Words>
  <Application>Microsoft Office PowerPoint</Application>
  <PresentationFormat>Widescreen</PresentationFormat>
  <Paragraphs>272</Paragraphs>
  <Slides>30</Slides>
  <Notes>0</Notes>
  <HiddenSlides>0</HiddenSlides>
  <MMClips>29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Frutiger LT Pro 55 Roman</vt:lpstr>
      <vt:lpstr>Frutiger LT Pro 65 Bold</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Ken (WIRRAL COMMUNITY HEALTH AND CARE NHS FOUNDATION TRUST)</dc:creator>
  <cp:lastModifiedBy>HEALEY, Helen (WIRRAL COMMUNITY HEALTH AND CARE NHS FOUNDATION TRUST)</cp:lastModifiedBy>
  <cp:revision>87</cp:revision>
  <dcterms:created xsi:type="dcterms:W3CDTF">2022-04-06T11:32:07Z</dcterms:created>
  <dcterms:modified xsi:type="dcterms:W3CDTF">2024-07-30T10:56:27Z</dcterms:modified>
</cp:coreProperties>
</file>