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341" r:id="rId4"/>
    <p:sldId id="342" r:id="rId5"/>
    <p:sldId id="343" r:id="rId6"/>
    <p:sldId id="34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5086A0-4E22-B291-D54E-33000D1AEDAE}" name="HEALEY, Helen (WIRRAL COMMUNITY HEALTH AND CARE NHS FOUNDATION TRUST)" initials="HH(CHACNFT" userId="S::helen.healey1@nhs.net::fcbb4b46-3baf-48a0-88ed-a8c6fa82fbd3" providerId="AD"/>
  <p188:author id="{E59072CA-B3F7-2CA5-FFCA-7B8738902136}" name="DEVENEY, Sarah (WIRRAL COMMUNITY HEALTH AND CARE NHS FOUNDATION TRUST)" initials="DS(CHACNFT" userId="S::sdeveney@nhs.net::5f4dfe17-e41f-4142-8d8c-fe13f30d42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19DE-0CB8-4C7D-A959-256C19962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0169D-AFA1-41A8-A928-307334CB2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C1508-8AED-47AB-92EC-8BF52073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EE087-191C-4068-ACFF-A15F4532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1F6F8-A6F2-46A3-BCC2-08FD0704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5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B1C0-B547-403C-917E-6C317829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81CB3-82F8-49B2-9EF4-11AEDBF1D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F7F9C-108E-4A00-A5D8-B12F6AD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4E9D8-6FEE-44DD-8203-E9A77717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130C5-D907-4916-B0D8-4C57E7C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7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AE953-8AC8-4793-AEE7-9A07E38AB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0ADE7-9F48-407F-BB3B-552A901EF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B577-6501-4AEB-9413-B76E8361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945BB-CACB-42A3-A9B2-F598A505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9BC52-5AC2-42B8-B4E4-DABDE566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5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0C9E-7696-4255-B06B-022B015F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8DB2-0500-4BF2-9401-B5D56FC3B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5D35D-BF70-4E10-ACB2-705D3B18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E747F-D661-4A03-A8DB-6D22EC72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3C27C-3D19-4079-BADD-09E7D456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1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1E0B-4904-48EB-A7C8-303F0C8E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86984-2A7C-4F57-BE15-EED65BF79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CB18F-2FF8-4350-AC62-BE437B4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488BA-7103-47A2-AD9C-066B93DB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81139-5D27-483B-AB57-A4ABB768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9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74E5-1F0F-46C4-8418-DC010EF0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D56F1-5D41-4E06-945B-5E8CDF7CB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EE7AE-9EBC-43F7-8A17-24C6CC6D0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5DA0C-59D0-4172-AA2E-41CB59FB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6FD82-1581-4406-B5FA-18E7A0A5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F2375-2EF9-4C04-A9E6-A151D404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51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EBAF-40BE-4A49-8F9A-A49BCD53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74536-8482-49F1-BE7A-6467C2C6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AA33E-E674-493D-A2CA-8725A9D70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8B2E8-2231-4685-9A86-BD10A14ED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6D6EA-45DF-4D37-9FF3-578B32641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1C12F-18B3-4227-951E-04AE6929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2809F-3D04-4260-8ADA-735B207B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0ACDB-CFB1-473B-8ED7-9F8CD5F2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8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3AF3-5A45-4BF4-BBB8-51713E2C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3E525-363F-4061-A2A6-EA45D1CF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E6D1D-7E8D-4ECE-9B98-19E8119D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0824F-7BE2-49E0-BE9C-6CF5F09C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35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45C0E-FC7A-48A9-B0F0-F03BA00C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8F657-47EB-4EEA-A123-22BF2FCD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1E74A-F987-46C2-8852-EAA97CE7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2E74-0480-41AC-8BE4-6B64B430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0E714-5459-489C-82A5-3886716F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FF6A6-FCAA-4AF5-86CB-C9DF67ACA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DE9A7-35EE-4AB3-A8F8-4271F3B7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A9852-8C6B-46CB-9125-CCC36AC6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281BD-1227-4FAD-93B6-49134359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9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B8E1-BB1E-4315-93AD-C2AF724E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C83528-29FB-4842-A4D6-5A32086A7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3BD74-1A9E-4D0B-B398-9BE5E43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2CFBE-B4BF-439E-8EB3-B7D172B4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3B4F5-5750-4018-881F-44558D090038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DE9A0-903D-4C4E-B357-B3AD4CF8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1B6C3-91CF-4B38-9168-1C8439F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E8D1BA-F7F5-4331-9BE3-941C9C79C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43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37EEBF3-A71E-42A4-89FE-552C35924A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hyperlink" Target="https://www.wchc.nhs.uk/services/infection-prevention-and-control/" TargetMode="External"/><Relationship Id="rId4" Type="http://schemas.openxmlformats.org/officeDocument/2006/relationships/hyperlink" Target="mailto:ipc.wirralct@nhs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9EDCCBD-C90E-44C1-A7B8-ECE0533FD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93"/>
            <a:ext cx="12192000" cy="6864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2E07C1-C140-4448-B120-08254C929535}"/>
              </a:ext>
            </a:extLst>
          </p:cNvPr>
          <p:cNvSpPr txBox="1"/>
          <p:nvPr/>
        </p:nvSpPr>
        <p:spPr>
          <a:xfrm>
            <a:off x="309673" y="3769466"/>
            <a:ext cx="650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Infection Prevention Control Service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FC8866-710A-0FF7-96AF-80FC2AA85DF0}"/>
              </a:ext>
            </a:extLst>
          </p:cNvPr>
          <p:cNvSpPr/>
          <p:nvPr/>
        </p:nvSpPr>
        <p:spPr>
          <a:xfrm>
            <a:off x="1885950" y="1273682"/>
            <a:ext cx="7781925" cy="23814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672" bIns="32672" rtlCol="0" anchor="ctr"/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IPC Bitesize Training </a:t>
            </a:r>
            <a:b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Adult Social Care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3200" b="1" dirty="0"/>
          </a:p>
          <a:p>
            <a:pPr algn="ctr"/>
            <a:endParaRPr lang="en-GB" sz="1724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FA4295-B65B-89A9-8F6A-FFFBF15EE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5440" y="3012229"/>
            <a:ext cx="627697" cy="6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1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0"/>
    </mc:Choice>
    <mc:Fallback xmlns="">
      <p:transition spd="slow" advTm="9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FE2B44-93ED-8AF3-2478-7023522348AA}"/>
              </a:ext>
            </a:extLst>
          </p:cNvPr>
          <p:cNvSpPr txBox="1"/>
          <p:nvPr/>
        </p:nvSpPr>
        <p:spPr>
          <a:xfrm>
            <a:off x="1593040" y="2782669"/>
            <a:ext cx="9005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err="1">
                <a:solidFill>
                  <a:srgbClr val="002060"/>
                </a:solidFill>
              </a:rPr>
              <a:t>Clostridioides</a:t>
            </a:r>
            <a:r>
              <a:rPr lang="en-GB" sz="3600" b="1" dirty="0">
                <a:solidFill>
                  <a:srgbClr val="002060"/>
                </a:solidFill>
              </a:rPr>
              <a:t> difficile and the Management of Unexplained Diarrhoea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BD7FE1-2545-0FC1-B527-CA6CDD616B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71589" y="5263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2"/>
    </mc:Choice>
    <mc:Fallback xmlns="">
      <p:transition spd="slow" advTm="7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661EC2-3826-4E41-B97A-D0E8224A81B7}"/>
              </a:ext>
            </a:extLst>
          </p:cNvPr>
          <p:cNvSpPr txBox="1"/>
          <p:nvPr/>
        </p:nvSpPr>
        <p:spPr>
          <a:xfrm>
            <a:off x="318980" y="1280341"/>
            <a:ext cx="453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Clostridioides difficile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D4B61-19DB-488F-9CD5-30FABF644DE1}"/>
              </a:ext>
            </a:extLst>
          </p:cNvPr>
          <p:cNvSpPr txBox="1"/>
          <p:nvPr/>
        </p:nvSpPr>
        <p:spPr>
          <a:xfrm>
            <a:off x="318980" y="1926672"/>
            <a:ext cx="14981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it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34088-2A79-4EE4-B257-42B4DCF1DD80}"/>
              </a:ext>
            </a:extLst>
          </p:cNvPr>
          <p:cNvSpPr txBox="1"/>
          <p:nvPr/>
        </p:nvSpPr>
        <p:spPr>
          <a:xfrm flipH="1">
            <a:off x="331011" y="2357559"/>
            <a:ext cx="114778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Clostridioides difficile (also known as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C.difficile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C.diff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or CDI) is a spore forming bacteria which can be found in the large intestine. Some antibiotics can disturb the balance of the gut flora and cause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diarrhoea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this can cause the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C.diff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multiply and produce toxins. The toxins may damage the lining of the intestine and produce symptoms ranging from watery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diarrhoea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 life threatening colitis.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Risk factors include: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Age over 65 years or over                                          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Recent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treatment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with broad spectrum antibiotics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Recent contact with healthcare settings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proton pump inhibitor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Underlying health disease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1EC9F-6459-42F8-83CC-4FF945C32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34" y="4073382"/>
            <a:ext cx="1907627" cy="12717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AB2470-F867-C4BC-D78F-1B1818EFE8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40800" y="57941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9755"/>
    </mc:Choice>
    <mc:Fallback xmlns="">
      <p:transition spd="slow" advClick="0" advTm="89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FC97C-68FE-4CE9-A51D-249596C335AE}"/>
              </a:ext>
            </a:extLst>
          </p:cNvPr>
          <p:cNvSpPr txBox="1"/>
          <p:nvPr/>
        </p:nvSpPr>
        <p:spPr>
          <a:xfrm>
            <a:off x="308447" y="1192456"/>
            <a:ext cx="453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Clostridioides difficile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98D3C-6856-4247-8669-DE07DE71B4B5}"/>
              </a:ext>
            </a:extLst>
          </p:cNvPr>
          <p:cNvSpPr txBox="1"/>
          <p:nvPr/>
        </p:nvSpPr>
        <p:spPr>
          <a:xfrm>
            <a:off x="308447" y="1803619"/>
            <a:ext cx="21632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Transmission 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5112BE-3192-44F1-BF50-577437922018}"/>
              </a:ext>
            </a:extLst>
          </p:cNvPr>
          <p:cNvSpPr txBox="1"/>
          <p:nvPr/>
        </p:nvSpPr>
        <p:spPr>
          <a:xfrm flipH="1">
            <a:off x="357077" y="2156892"/>
            <a:ext cx="11477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Faecal oral route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Direct person to person contact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Contaminated hands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Contaminated environment -spores can live in the environment for months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Key learning from recent post infection reviews: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Delays in stool sample collection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Delays in treatment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Loperamide 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Gaps in sending specimens –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i.e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 out of hours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150715-A355-4232-97FD-016AFA11E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40950" y="53373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415"/>
    </mc:Choice>
    <mc:Fallback xmlns="">
      <p:transition spd="slow" advClick="0" advTm="53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19B42A-462C-45FE-B366-D0B23678560D}"/>
              </a:ext>
            </a:extLst>
          </p:cNvPr>
          <p:cNvSpPr txBox="1"/>
          <p:nvPr/>
        </p:nvSpPr>
        <p:spPr>
          <a:xfrm>
            <a:off x="364963" y="1329411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Use the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SIGHT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acronym when unexplained diarrhoea is present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BF018-107D-4AB4-A269-A1DE720466FA}"/>
              </a:ext>
            </a:extLst>
          </p:cNvPr>
          <p:cNvPicPr/>
          <p:nvPr/>
        </p:nvPicPr>
        <p:blipFill rotWithShape="1">
          <a:blip r:embed="rId4"/>
          <a:srcRect l="13184" t="32677" r="10046" b="27853"/>
          <a:stretch/>
        </p:blipFill>
        <p:spPr bwMode="auto">
          <a:xfrm>
            <a:off x="3203547" y="1841618"/>
            <a:ext cx="5967167" cy="4121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ADBF5A-2E91-65F0-EFF8-B3040918D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7600" y="5438775"/>
            <a:ext cx="542962" cy="5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7154"/>
    </mc:Choice>
    <mc:Fallback xmlns="">
      <p:transition spd="slow" advClick="0" advTm="57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D6B48-B36C-44E5-96D9-12BA3B470D76}"/>
              </a:ext>
            </a:extLst>
          </p:cNvPr>
          <p:cNvSpPr txBox="1"/>
          <p:nvPr/>
        </p:nvSpPr>
        <p:spPr>
          <a:xfrm>
            <a:off x="318980" y="1440713"/>
            <a:ext cx="5046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Thank you for listening….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64D86-3D77-4EF7-9655-3E3D58D18A56}"/>
              </a:ext>
            </a:extLst>
          </p:cNvPr>
          <p:cNvSpPr txBox="1"/>
          <p:nvPr/>
        </p:nvSpPr>
        <p:spPr>
          <a:xfrm>
            <a:off x="318980" y="2232837"/>
            <a:ext cx="2791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Contacting the team:-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0CE76-65A2-4F47-AF97-EE50FDD357E6}"/>
              </a:ext>
            </a:extLst>
          </p:cNvPr>
          <p:cNvSpPr txBox="1"/>
          <p:nvPr/>
        </p:nvSpPr>
        <p:spPr>
          <a:xfrm flipH="1">
            <a:off x="318979" y="2854842"/>
            <a:ext cx="11477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email address </a:t>
            </a:r>
            <a:r>
              <a:rPr lang="en-GB" dirty="0">
                <a:hlinkClick r:id="rId4"/>
              </a:rPr>
              <a:t>ipc.wirralct@nhs.net</a:t>
            </a:r>
            <a:r>
              <a:rPr lang="en-GB" dirty="0"/>
              <a:t> or by telephone 0151 604 7750</a:t>
            </a:r>
          </a:p>
          <a:p>
            <a:endParaRPr lang="en-GB" dirty="0"/>
          </a:p>
          <a:p>
            <a:r>
              <a:rPr lang="en-GB" dirty="0"/>
              <a:t>IPC DIGITAL HUB-  </a:t>
            </a:r>
            <a:r>
              <a:rPr lang="en-GB" dirty="0">
                <a:hlinkClick r:id="rId5"/>
              </a:rPr>
              <a:t>Infection Prevention and Control - Wirral Community Health and Care NHS Foundation Trust (wchc.nhs.uk)</a:t>
            </a:r>
            <a:endParaRPr lang="en-GB" dirty="0"/>
          </a:p>
          <a:p>
            <a:endParaRPr lang="en-GB" dirty="0"/>
          </a:p>
          <a:p>
            <a:r>
              <a:rPr lang="en-GB" dirty="0"/>
              <a:t>Please complete post session evaluation via the QR code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F960D0-31ED-3D84-5C13-C8C0C6B8F6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3834" y="5008880"/>
            <a:ext cx="774486" cy="7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6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813"/>
    </mc:Choice>
    <mc:Fallback>
      <p:transition spd="slow" advTm="36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251</Words>
  <Application>Microsoft Office PowerPoint</Application>
  <PresentationFormat>Widescreen</PresentationFormat>
  <Paragraphs>33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Ken (WIRRAL COMMUNITY HEALTH AND CARE NHS FOUNDATION TRUST)</dc:creator>
  <cp:lastModifiedBy>HEALEY, Helen (WIRRAL COMMUNITY HEALTH AND CARE NHS FOUNDATION TRUST)</cp:lastModifiedBy>
  <cp:revision>69</cp:revision>
  <dcterms:created xsi:type="dcterms:W3CDTF">2022-04-06T11:32:07Z</dcterms:created>
  <dcterms:modified xsi:type="dcterms:W3CDTF">2024-07-30T08:24:38Z</dcterms:modified>
</cp:coreProperties>
</file>