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332" r:id="rId3"/>
    <p:sldId id="333" r:id="rId4"/>
    <p:sldId id="256" r:id="rId5"/>
    <p:sldId id="311" r:id="rId6"/>
    <p:sldId id="313" r:id="rId7"/>
    <p:sldId id="324" r:id="rId8"/>
    <p:sldId id="285" r:id="rId9"/>
    <p:sldId id="334" r:id="rId10"/>
    <p:sldId id="326" r:id="rId11"/>
    <p:sldId id="325" r:id="rId12"/>
    <p:sldId id="335" r:id="rId13"/>
    <p:sldId id="317" r:id="rId14"/>
    <p:sldId id="302" r:id="rId15"/>
    <p:sldId id="327" r:id="rId16"/>
    <p:sldId id="328" r:id="rId17"/>
    <p:sldId id="329" r:id="rId18"/>
    <p:sldId id="318" r:id="rId19"/>
    <p:sldId id="267" r:id="rId20"/>
    <p:sldId id="337" r:id="rId21"/>
    <p:sldId id="308" r:id="rId22"/>
    <p:sldId id="319" r:id="rId23"/>
    <p:sldId id="336" r:id="rId24"/>
    <p:sldId id="323" r:id="rId25"/>
    <p:sldId id="33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35" autoAdjust="0"/>
  </p:normalViewPr>
  <p:slideViewPr>
    <p:cSldViewPr>
      <p:cViewPr varScale="1">
        <p:scale>
          <a:sx n="107" d="100"/>
          <a:sy n="107" d="100"/>
        </p:scale>
        <p:origin x="173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E0168-921A-463B-ADA4-DF4541157622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5117E-8FAA-4288-92DA-A0D343A96A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237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5117E-8FAA-4288-92DA-A0D343A96A6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787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0893A43-3678-4B42-8D64-4E4D17BA8E9A}" type="slidenum">
              <a:rPr lang="en-GB" altLang="en-US" smtClean="0"/>
              <a:pPr/>
              <a:t>8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5117E-8FAA-4288-92DA-A0D343A96A6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53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5117E-8FAA-4288-92DA-A0D343A96A6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13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C0A900B-640F-41C1-BF44-3297C435A7A3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A4A1FE2-C074-4420-9AD1-506DB27BDA31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 unit </a:t>
            </a:r>
            <a:r>
              <a:rPr lang="en-GB" alt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GB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en-GB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-½ pint of ordinary strength beer, lager or cider (3 to 4% alcohol by volume (ABV)) </a:t>
            </a:r>
          </a:p>
          <a:p>
            <a:r>
              <a:rPr lang="en-GB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-small pub measure (25ml) of spirits (40% ABV)</a:t>
            </a:r>
          </a:p>
          <a:p>
            <a:r>
              <a:rPr lang="en-GB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 standard pub measure (50ml) of fortified wine such as sherry or port (20% ABV).</a:t>
            </a:r>
          </a:p>
          <a:p>
            <a:r>
              <a:rPr lang="en-GB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 ½ units of alcohol in: </a:t>
            </a:r>
          </a:p>
          <a:p>
            <a:r>
              <a:rPr lang="en-GB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-small glass (125ml) ordinary strength wine (12% ABV), </a:t>
            </a:r>
          </a:p>
          <a:p>
            <a:r>
              <a:rPr lang="en-GB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-standard pub measure (35ml) spirits (40% ABV). </a:t>
            </a:r>
          </a:p>
          <a:p>
            <a:endParaRPr lang="en-GB" altLang="en-US" sz="1200" dirty="0">
              <a:latin typeface="Comic Sans MS" pitchFamily="66" charset="0"/>
            </a:endParaRPr>
          </a:p>
          <a:p>
            <a:r>
              <a:rPr lang="en-GB" altLang="en-US" sz="1200" dirty="0">
                <a:solidFill>
                  <a:srgbClr val="0070C0"/>
                </a:solidFill>
                <a:latin typeface="Comic Sans MS" pitchFamily="66" charset="0"/>
              </a:rPr>
              <a:t>Next slide – Why are we recommended to limit alcohol?</a:t>
            </a:r>
          </a:p>
          <a:p>
            <a:pPr eaLnBrk="1" hangingPunct="1">
              <a:spcBef>
                <a:spcPct val="0"/>
              </a:spcBef>
            </a:pPr>
            <a:endParaRPr lang="en-US" altLang="en-US" sz="1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6B49F-8FE8-41B2-A2C5-C7E48B11179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167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62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19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41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62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15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22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79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1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45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34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06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9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2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7.jpeg"/><Relationship Id="rId12" Type="http://schemas.openxmlformats.org/officeDocument/2006/relationships/image" Target="../media/image6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56.jpeg"/><Relationship Id="rId11" Type="http://schemas.openxmlformats.org/officeDocument/2006/relationships/image" Target="../media/image60.jpeg"/><Relationship Id="rId5" Type="http://schemas.openxmlformats.org/officeDocument/2006/relationships/image" Target="../media/image55.jpeg"/><Relationship Id="rId10" Type="http://schemas.openxmlformats.org/officeDocument/2006/relationships/hyperlink" Target="http://www.google.co.uk/imgres?imgurl=http://static1.squarespace.com/static/527915bde4b0a6045d5ba312/55b8d6e3e4b032d3b6f60293/527a63f2e4b02d3aba5a71c8/1424663306315/2%2Brashers%2BBacon%2Bfrying-1-3-11%2B62564%2Bcopy.jpg&amp;imgrefurl=http://www.sueatkinson.co.uk/portfolio-one/&amp;h=1305&amp;w=1000&amp;tbnid=UVSwby3duPV1EM:&amp;docid=UXEohbU2MC797M&amp;ei=3T7rVciKBcyS7AaXppaYDw&amp;tbm=isch&amp;ved=0CIABEDMoWTBZahUKEwiI7eP_zODHAhVMCdsKHReTBfM" TargetMode="External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hyperlink" Target="http://greenoptions.com/files/961/Pint_of_Beer.jpg" TargetMode="External"/><Relationship Id="rId7" Type="http://schemas.openxmlformats.org/officeDocument/2006/relationships/hyperlink" Target="http://www.stockphotopro.com/photo-thumbs-2/stockphotopro_86828374EWK_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hyperlink" Target="http://img.dailymail.co.uk/i/pix/2008/03_04/redwineL2803_228x414.jpg" TargetMode="External"/><Relationship Id="rId10" Type="http://schemas.openxmlformats.org/officeDocument/2006/relationships/image" Target="../media/image68.jpeg"/><Relationship Id="rId4" Type="http://schemas.openxmlformats.org/officeDocument/2006/relationships/image" Target="../media/image65.jpeg"/><Relationship Id="rId9" Type="http://schemas.openxmlformats.org/officeDocument/2006/relationships/hyperlink" Target="http://3.bp.blogspot.com/_7bopFsTBvLo/SjaN4IgC3XI/AAAAAAAAAG8/VmStffwK71E/S259/Blue+WKD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7.png"/><Relationship Id="rId2" Type="http://schemas.openxmlformats.org/officeDocument/2006/relationships/hyperlink" Target="http://www.all-creatures.org/recipes/i-pasta-rotini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18" Type="http://schemas.openxmlformats.org/officeDocument/2006/relationships/image" Target="../media/image18.jpe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33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1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6" Type="http://schemas.openxmlformats.org/officeDocument/2006/relationships/hyperlink" Target="http://www.all-creatures.org/recipes/i-pasta-rotini.html" TargetMode="External"/><Relationship Id="rId20" Type="http://schemas.openxmlformats.org/officeDocument/2006/relationships/hyperlink" Target="http://www.photolibrary.nhs.uk/13-ImgZoom.php?imagid=5317&amp;back=/12-SearchResults.php?txtpage%3D5&amp;lock=0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5" Type="http://schemas.openxmlformats.org/officeDocument/2006/relationships/image" Target="../media/image31.jpeg"/><Relationship Id="rId23" Type="http://schemas.openxmlformats.org/officeDocument/2006/relationships/image" Target="../media/image20.jpeg"/><Relationship Id="rId10" Type="http://schemas.openxmlformats.org/officeDocument/2006/relationships/image" Target="../media/image27.png"/><Relationship Id="rId19" Type="http://schemas.openxmlformats.org/officeDocument/2006/relationships/image" Target="../media/image32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openxmlformats.org/officeDocument/2006/relationships/hyperlink" Target="https://www.google.co.uk/url?sa=i&amp;rct=j&amp;q=&amp;esrc=s&amp;source=images&amp;cd=&amp;cad=rja&amp;uact=8&amp;ved=0CAcQjRxqFQoTCM_zsY6c3scCFQvAFAodj9IAMQ&amp;url=http://www.acebakery.com/product/39/organic-granary-sliced/&amp;psig=AFQjCNHnWWCFY4000xww3xEfPPiZT79rtg&amp;ust=1441484963455279" TargetMode="External"/><Relationship Id="rId22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9330" y="1412776"/>
            <a:ext cx="25527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dirty="0">
                <a:solidFill>
                  <a:schemeClr val="bg1"/>
                </a:solidFill>
              </a:rPr>
              <a:t>Healthy Lifestyle </a:t>
            </a:r>
          </a:p>
          <a:p>
            <a:r>
              <a:rPr lang="en-GB" sz="2200" b="1" dirty="0">
                <a:solidFill>
                  <a:schemeClr val="bg1"/>
                </a:solidFill>
              </a:rPr>
              <a:t>(part 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520" y="4365104"/>
            <a:ext cx="191001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Presented by:</a:t>
            </a:r>
          </a:p>
          <a:p>
            <a:r>
              <a:rPr lang="en-GB" sz="1600" dirty="0">
                <a:solidFill>
                  <a:schemeClr val="bg1"/>
                </a:solidFill>
              </a:rPr>
              <a:t>Community </a:t>
            </a:r>
            <a:r>
              <a:rPr lang="en-GB" sz="1600" dirty="0" err="1">
                <a:solidFill>
                  <a:schemeClr val="bg1"/>
                </a:solidFill>
              </a:rPr>
              <a:t>Dietitian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38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040">
        <p:fade/>
      </p:transition>
    </mc:Choice>
    <mc:Fallback xmlns="">
      <p:transition spd="slow" advTm="1204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20" y="1052736"/>
            <a:ext cx="54259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CC0066"/>
                </a:solidFill>
                <a:latin typeface="+mj-lt"/>
              </a:rPr>
              <a:t>Reduce red and processed meats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2018" y="1729657"/>
            <a:ext cx="87124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Keep to 70g red/processed meat </a:t>
            </a:r>
          </a:p>
          <a:p>
            <a:pPr marL="637200" lvl="1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This is equivalent to a piece of steak about the size of a pack of cards, 3 rashers of bacon or slices of ham, or a quarter-pounder beef burger.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Red meat refers to beef, lamb and pork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Processed meat refers to meat that has been smoked, cured, salted or has preservatives added. E.g. sausages, bacon, ham, cured meats like salami, pates and reformed meat products.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Eating red and processed meats is linked with a higher risk of bowel cancer. </a:t>
            </a:r>
          </a:p>
          <a:p>
            <a:pPr>
              <a:buClr>
                <a:srgbClr val="CC0066"/>
              </a:buClr>
            </a:pPr>
            <a:endParaRPr lang="en-GB" dirty="0"/>
          </a:p>
          <a:p>
            <a:pPr>
              <a:buClr>
                <a:srgbClr val="CC0066"/>
              </a:buClr>
            </a:pPr>
            <a:endParaRPr lang="en-GB" dirty="0"/>
          </a:p>
          <a:p>
            <a:pPr marL="637200" lvl="1" indent="-180000">
              <a:buClr>
                <a:srgbClr val="CC0066"/>
              </a:buClr>
              <a:buFont typeface="Arial" pitchFamily="34" charset="0"/>
              <a:buChar char="•"/>
            </a:pPr>
            <a:endParaRPr lang="en-GB" b="1" dirty="0"/>
          </a:p>
        </p:txBody>
      </p:sp>
      <p:pic>
        <p:nvPicPr>
          <p:cNvPr id="5" name="Picture 4" descr="https://www.nutrition.org.uk/images/cache/1ddb8648a9a4872f2dff87bc14ec8034_w314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83"/>
          <a:stretch/>
        </p:blipFill>
        <p:spPr bwMode="auto">
          <a:xfrm>
            <a:off x="5973003" y="4293097"/>
            <a:ext cx="2991485" cy="1701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537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6689">
        <p:fade/>
      </p:transition>
    </mc:Choice>
    <mc:Fallback xmlns="">
      <p:transition spd="slow" advTm="56689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20" y="1052736"/>
            <a:ext cx="11929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CC0066"/>
                </a:solidFill>
                <a:latin typeface="+mj-lt"/>
              </a:rPr>
              <a:t>Pulses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2018" y="1729657"/>
            <a:ext cx="871247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sz="2000" dirty="0"/>
              <a:t>Includes all beans, peas and lentils, such as</a:t>
            </a:r>
          </a:p>
          <a:p>
            <a:pPr marL="637200" lvl="1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sz="2000" dirty="0"/>
              <a:t>baked beans </a:t>
            </a:r>
          </a:p>
          <a:p>
            <a:pPr marL="637200" lvl="1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sz="2000" dirty="0"/>
              <a:t>red, green, yellow and brown lentils </a:t>
            </a:r>
          </a:p>
          <a:p>
            <a:pPr marL="637200" lvl="1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sz="2000" dirty="0"/>
              <a:t>chickpeas, black-eyed peas, kidney beans, butter beans, haricots, cannellini beans, flageolet beans, pinto beans and </a:t>
            </a:r>
            <a:r>
              <a:rPr lang="en-GB" sz="2000" dirty="0" err="1"/>
              <a:t>borlotti</a:t>
            </a:r>
            <a:r>
              <a:rPr lang="en-GB" sz="2000" dirty="0"/>
              <a:t> beans</a:t>
            </a:r>
          </a:p>
          <a:p>
            <a:pPr marL="637200" lvl="1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sz="2000" dirty="0"/>
              <a:t>garden peas, runner beans, broad beans 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sz="2000" dirty="0"/>
              <a:t>low-fat source of protein, fibre, vitamins and minerals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sz="2000" dirty="0"/>
              <a:t>count towards your recommended 5 daily portions of fruit and vegetables. 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sz="2000" dirty="0"/>
              <a:t>don’t have a big impact on blood glucose 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sz="2000" dirty="0"/>
              <a:t>can help to control blood fats such as cholesterol. 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sz="2000" dirty="0"/>
              <a:t>low in cost</a:t>
            </a:r>
          </a:p>
          <a:p>
            <a:pPr>
              <a:buClr>
                <a:srgbClr val="CC0066"/>
              </a:buClr>
            </a:pPr>
            <a:endParaRPr lang="en-GB" sz="2000" dirty="0"/>
          </a:p>
          <a:p>
            <a:pPr marL="637200" lvl="1" indent="-180000">
              <a:buClr>
                <a:srgbClr val="CC0066"/>
              </a:buClr>
              <a:buFont typeface="Arial" pitchFamily="34" charset="0"/>
              <a:buChar char="•"/>
            </a:pPr>
            <a:endParaRPr lang="en-GB" sz="2000" b="1" dirty="0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60186" t="27165" r="4415" b="24542"/>
          <a:stretch/>
        </p:blipFill>
        <p:spPr bwMode="auto">
          <a:xfrm>
            <a:off x="5940152" y="4266700"/>
            <a:ext cx="2232248" cy="1754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4795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244">
        <p:fade/>
      </p:transition>
    </mc:Choice>
    <mc:Fallback xmlns="">
      <p:transition spd="slow" advTm="45244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20" y="1052736"/>
            <a:ext cx="15343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CC0066"/>
                </a:solidFill>
              </a:rPr>
              <a:t>Oily Fish</a:t>
            </a:r>
            <a:endParaRPr lang="en-GB" sz="30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2018" y="1729657"/>
            <a:ext cx="87124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sz="2000" dirty="0"/>
              <a:t>Examples: Salmon  - Mackerel – Sardines - Herring – Pilchards – Sprats – Trout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endParaRPr lang="en-GB" altLang="en-US" sz="2000" dirty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sz="2000" dirty="0"/>
              <a:t>Aim for two portions of fish per week of which at least one is oily.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endParaRPr lang="en-GB" altLang="en-US" sz="2000" dirty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sz="2000" dirty="0"/>
              <a:t>One portion = 5oz (140g)</a:t>
            </a:r>
            <a:endParaRPr lang="en-GB" sz="2000" dirty="0">
              <a:solidFill>
                <a:prstClr val="black"/>
              </a:solidFill>
              <a:uFill>
                <a:solidFill/>
              </a:uFill>
              <a:ea typeface="Arial"/>
              <a:cs typeface="Arial"/>
              <a:sym typeface="Arial"/>
            </a:endParaRPr>
          </a:p>
          <a:p>
            <a:pPr>
              <a:buClr>
                <a:srgbClr val="CC0066"/>
              </a:buClr>
            </a:pPr>
            <a:endParaRPr lang="en-GB" sz="2000" dirty="0"/>
          </a:p>
          <a:p>
            <a:pPr marL="637200" lvl="1" indent="-180000">
              <a:buClr>
                <a:srgbClr val="CC0066"/>
              </a:buClr>
              <a:buFont typeface="Arial" pitchFamily="34" charset="0"/>
              <a:buChar char="•"/>
            </a:pPr>
            <a:endParaRPr lang="en-GB" sz="2000" b="1" dirty="0"/>
          </a:p>
        </p:txBody>
      </p:sp>
      <p:pic>
        <p:nvPicPr>
          <p:cNvPr id="6" name="Picture 2" descr="C:\Users\CGibson\AppData\Local\Microsoft\Windows\Temporary Internet Files\Content.IE5\ICXK05MG\Scomber_japonicus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573016"/>
            <a:ext cx="2952328" cy="178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CGibson\AppData\Local\Microsoft\Windows\Temporary Internet Files\Content.IE5\LBENNE52\7324682144_6656901fd0_z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717032"/>
            <a:ext cx="1429671" cy="214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74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711">
        <p:fade/>
      </p:transition>
    </mc:Choice>
    <mc:Fallback xmlns="">
      <p:transition spd="slow" advTm="25711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20" y="1052736"/>
            <a:ext cx="37828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CC0066"/>
                </a:solidFill>
              </a:rPr>
              <a:t>Dairy and alternatives </a:t>
            </a:r>
            <a:endParaRPr lang="en-GB" sz="3000" b="1" dirty="0">
              <a:solidFill>
                <a:srgbClr val="CC006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2018" y="1916832"/>
            <a:ext cx="8712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Provide calcium for strong bones and teeth</a:t>
            </a:r>
          </a:p>
          <a:p>
            <a:pPr>
              <a:buClr>
                <a:srgbClr val="CC0066"/>
              </a:buClr>
            </a:pPr>
            <a:endParaRPr lang="en-GB" dirty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Examples: Milk, yoghurt, cheese, calcium-enriched non-dairy versions of these foods 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21" y="3284984"/>
            <a:ext cx="4176464" cy="254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4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205">
        <p:fade/>
      </p:transition>
    </mc:Choice>
    <mc:Fallback xmlns="">
      <p:transition spd="slow" advTm="86205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96752"/>
            <a:ext cx="8712968" cy="1143000"/>
          </a:xfrm>
        </p:spPr>
        <p:txBody>
          <a:bodyPr/>
          <a:lstStyle/>
          <a:p>
            <a:r>
              <a:rPr lang="en-GB" sz="3000" b="1" dirty="0">
                <a:solidFill>
                  <a:srgbClr val="CC0066"/>
                </a:solidFill>
              </a:rPr>
              <a:t>High fat/salt/sugar foods</a:t>
            </a:r>
            <a:endParaRPr lang="en-GB" sz="3000" dirty="0"/>
          </a:p>
        </p:txBody>
      </p:sp>
      <p:pic>
        <p:nvPicPr>
          <p:cNvPr id="3" name="Picture 2"/>
          <p:cNvPicPr/>
          <p:nvPr/>
        </p:nvPicPr>
        <p:blipFill rotWithShape="1">
          <a:blip r:embed="rId3"/>
          <a:srcRect l="45875" t="38511" r="47644" b="50425"/>
          <a:stretch/>
        </p:blipFill>
        <p:spPr bwMode="auto">
          <a:xfrm>
            <a:off x="3072230" y="3003985"/>
            <a:ext cx="1787802" cy="17739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/>
          <a:srcRect l="39758" t="77660" r="53726" b="12766"/>
          <a:stretch/>
        </p:blipFill>
        <p:spPr bwMode="auto">
          <a:xfrm>
            <a:off x="251520" y="2839797"/>
            <a:ext cx="1440160" cy="1510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4"/>
          <a:srcRect l="30982" t="77021" r="61572" b="12766"/>
          <a:stretch/>
        </p:blipFill>
        <p:spPr bwMode="auto">
          <a:xfrm>
            <a:off x="1259632" y="4350222"/>
            <a:ext cx="1512168" cy="16868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4"/>
          <a:srcRect l="13563" t="55460" r="78592" b="36172"/>
          <a:stretch/>
        </p:blipFill>
        <p:spPr bwMode="auto">
          <a:xfrm>
            <a:off x="5220072" y="2994465"/>
            <a:ext cx="1512168" cy="11395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4"/>
          <a:srcRect l="39756" t="53404" r="53063" b="36596"/>
          <a:stretch/>
        </p:blipFill>
        <p:spPr bwMode="auto">
          <a:xfrm>
            <a:off x="7017793" y="4350222"/>
            <a:ext cx="1586654" cy="15358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4"/>
          <a:srcRect l="39225" t="30213" r="53063" b="58936"/>
          <a:stretch/>
        </p:blipFill>
        <p:spPr bwMode="auto">
          <a:xfrm>
            <a:off x="7474086" y="2371375"/>
            <a:ext cx="1157084" cy="14241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1024" y="1894322"/>
            <a:ext cx="79834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C0066"/>
              </a:buClr>
            </a:pPr>
            <a:r>
              <a:rPr lang="en-GB" dirty="0"/>
              <a:t>Not required as part of a balanced diet, so try to  include only in small amounts occasionally </a:t>
            </a:r>
          </a:p>
        </p:txBody>
      </p:sp>
    </p:spTree>
    <p:extLst>
      <p:ext uri="{BB962C8B-B14F-4D97-AF65-F5344CB8AC3E}">
        <p14:creationId xmlns:p14="http://schemas.microsoft.com/office/powerpoint/2010/main" val="108095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959">
        <p:fade/>
      </p:transition>
    </mc:Choice>
    <mc:Fallback xmlns="">
      <p:transition spd="slow" advTm="36959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20" y="1268760"/>
            <a:ext cx="8229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CC0066"/>
                </a:solidFill>
                <a:latin typeface="+mj-lt"/>
              </a:rPr>
              <a:t>Fats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5664" y="1772816"/>
            <a:ext cx="855740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High in calories 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If you reduce you fat intake make sure not to replace it with refined carbohydrates or </a:t>
            </a:r>
          </a:p>
          <a:p>
            <a:pPr>
              <a:buClr>
                <a:srgbClr val="CC0066"/>
              </a:buClr>
            </a:pPr>
            <a:r>
              <a:rPr lang="en-GB" dirty="0"/>
              <a:t>    sugary foods 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Main types of fats found in food: saturated and unsaturated fat. Most foods will have a </a:t>
            </a:r>
          </a:p>
          <a:p>
            <a:pPr>
              <a:buClr>
                <a:srgbClr val="CC0066"/>
              </a:buClr>
            </a:pPr>
            <a:r>
              <a:rPr lang="en-GB" dirty="0"/>
              <a:t>    combination of these.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Reduce amount of saturated fat eaten, have unsaturated fats and oils such as rapeseed </a:t>
            </a:r>
          </a:p>
          <a:p>
            <a:pPr>
              <a:buClr>
                <a:srgbClr val="CC0066"/>
              </a:buClr>
            </a:pPr>
            <a:r>
              <a:rPr lang="en-GB" dirty="0"/>
              <a:t>    or olive oil, as these types are better for our hearts</a:t>
            </a:r>
          </a:p>
          <a:p>
            <a:r>
              <a:rPr lang="en-GB" b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1027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3665">
        <p:fade/>
      </p:transition>
    </mc:Choice>
    <mc:Fallback xmlns="">
      <p:transition spd="slow" advTm="93665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20" y="1124744"/>
            <a:ext cx="8229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CC0066"/>
                </a:solidFill>
                <a:latin typeface="+mj-lt"/>
              </a:rPr>
              <a:t>Fats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520" y="1619428"/>
            <a:ext cx="18184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>
                <a:solidFill>
                  <a:srgbClr val="0070C0"/>
                </a:solidFill>
              </a:rPr>
              <a:t>Saturated fats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6349" y="2050315"/>
            <a:ext cx="82256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Present in higher amounts in animal products, such as: butter, cream, cheese, meat, </a:t>
            </a:r>
          </a:p>
          <a:p>
            <a:pPr>
              <a:buClr>
                <a:srgbClr val="CC0066"/>
              </a:buClr>
            </a:pPr>
            <a:r>
              <a:rPr lang="en-GB" dirty="0"/>
              <a:t>    meat products and poultry, processed foods like pastries, cakes and biscuits.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Linked with increasing the amount of bad cholesterol (LDL) in the body 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4144" y="4926627"/>
            <a:ext cx="13029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>
                <a:solidFill>
                  <a:srgbClr val="0070C0"/>
                </a:solidFill>
              </a:rPr>
              <a:t>Trans fats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0747" y="3018412"/>
            <a:ext cx="21326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>
                <a:solidFill>
                  <a:srgbClr val="0070C0"/>
                </a:solidFill>
              </a:rPr>
              <a:t>Unsaturated fats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144" y="3449299"/>
            <a:ext cx="91988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Help to maintain the ‘good cholesterol’ (HDL)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b="1" dirty="0">
                <a:solidFill>
                  <a:srgbClr val="0070C0"/>
                </a:solidFill>
              </a:rPr>
              <a:t>Mono- unsaturated fats </a:t>
            </a:r>
            <a:r>
              <a:rPr lang="en-GB" dirty="0"/>
              <a:t>are present in a higher amount in olive oil, rapeseed oil and avocado. 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b="1" dirty="0">
                <a:solidFill>
                  <a:srgbClr val="0070C0"/>
                </a:solidFill>
              </a:rPr>
              <a:t>Polyunsaturated fats - </a:t>
            </a:r>
            <a:r>
              <a:rPr lang="en-GB" dirty="0"/>
              <a:t>Omega 6 and Omega 3 fatty acids</a:t>
            </a:r>
          </a:p>
          <a:p>
            <a:pPr marL="637200" lvl="1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b="1" dirty="0"/>
              <a:t>Omega 6</a:t>
            </a:r>
            <a:r>
              <a:rPr lang="en-GB" dirty="0"/>
              <a:t> found in sunflower, safflower, corn, groundnut and soya oils</a:t>
            </a:r>
          </a:p>
          <a:p>
            <a:pPr marL="637200" lvl="1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b="1" dirty="0"/>
              <a:t>Omega-3 </a:t>
            </a:r>
            <a:r>
              <a:rPr lang="en-GB" dirty="0"/>
              <a:t> found in oily fish </a:t>
            </a:r>
            <a:endParaRPr lang="en-GB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4144" y="5301208"/>
            <a:ext cx="6715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Increase LDL cholesterol and reduce HDL cholesterol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Takeaway foods , artificially produced trans fats (hydrogenated fats) </a:t>
            </a:r>
          </a:p>
        </p:txBody>
      </p:sp>
      <p:pic>
        <p:nvPicPr>
          <p:cNvPr id="12" name="Picture 11"/>
          <p:cNvPicPr/>
          <p:nvPr/>
        </p:nvPicPr>
        <p:blipFill rotWithShape="1">
          <a:blip r:embed="rId2"/>
          <a:srcRect l="45875" t="38511" r="47644" b="50425"/>
          <a:stretch/>
        </p:blipFill>
        <p:spPr bwMode="auto">
          <a:xfrm>
            <a:off x="7740352" y="1124744"/>
            <a:ext cx="995714" cy="8869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3"/>
          <a:srcRect l="1618" t="72941" r="83235" b="5882"/>
          <a:stretch/>
        </p:blipFill>
        <p:spPr bwMode="auto">
          <a:xfrm>
            <a:off x="6588224" y="1278115"/>
            <a:ext cx="868045" cy="682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2" descr="C:\Users\CGibson\AppData\Local\Microsoft\Windows\Temporary Internet Files\Content.IE5\ICXK05MG\Scomber_japonicus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938" y="4077072"/>
            <a:ext cx="1152128" cy="69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29" b="68574"/>
          <a:stretch/>
        </p:blipFill>
        <p:spPr>
          <a:xfrm>
            <a:off x="7544573" y="2744051"/>
            <a:ext cx="1259602" cy="933869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 rotWithShape="1">
          <a:blip r:embed="rId6"/>
          <a:srcRect l="68309" t="67974" r="21030" b="11503"/>
          <a:stretch/>
        </p:blipFill>
        <p:spPr bwMode="auto">
          <a:xfrm>
            <a:off x="6944318" y="5142070"/>
            <a:ext cx="796033" cy="8054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4298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4224">
        <p:fade/>
      </p:transition>
    </mc:Choice>
    <mc:Fallback xmlns="">
      <p:transition spd="slow" advTm="144224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20" y="1268760"/>
            <a:ext cx="8229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CC0066"/>
                </a:solidFill>
                <a:latin typeface="+mj-lt"/>
              </a:rPr>
              <a:t>Fats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5664" y="1772816"/>
            <a:ext cx="80907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All fats are high in calories  - be mindful of portions </a:t>
            </a:r>
          </a:p>
          <a:p>
            <a:pPr>
              <a:buClr>
                <a:srgbClr val="CC0066"/>
              </a:buClr>
            </a:pPr>
            <a:endParaRPr lang="en-GB" dirty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Reduce the amount of fat you eat from processed foods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endParaRPr lang="en-GB" dirty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Try to avoid processed (or trans) fats. </a:t>
            </a:r>
          </a:p>
          <a:p>
            <a:pPr>
              <a:buClr>
                <a:srgbClr val="CC0066"/>
              </a:buClr>
            </a:pPr>
            <a:endParaRPr lang="en-GB" dirty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Choose healthier fats: </a:t>
            </a:r>
            <a:r>
              <a:rPr lang="en-GB" dirty="0" err="1"/>
              <a:t>oilve</a:t>
            </a:r>
            <a:r>
              <a:rPr lang="en-GB" dirty="0"/>
              <a:t> oil, rapeseed oil, olives, nuts, seeds, oily fish</a:t>
            </a:r>
          </a:p>
          <a:p>
            <a:pPr>
              <a:buClr>
                <a:srgbClr val="CC0066"/>
              </a:buClr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45484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1051">
        <p:fade/>
      </p:transition>
    </mc:Choice>
    <mc:Fallback xmlns="">
      <p:transition spd="slow" advTm="41051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438819"/>
              </p:ext>
            </p:extLst>
          </p:nvPr>
        </p:nvGraphicFramePr>
        <p:xfrm>
          <a:off x="323528" y="967856"/>
          <a:ext cx="8312936" cy="498142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56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6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32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dirty="0">
                          <a:solidFill>
                            <a:srgbClr val="0070C0"/>
                          </a:solidFill>
                        </a:rPr>
                        <a:t>Carbohydrate</a:t>
                      </a:r>
                    </a:p>
                    <a:p>
                      <a:endParaRPr lang="en-GB" sz="1800" dirty="0"/>
                    </a:p>
                  </a:txBody>
                  <a:tcPr marL="91437" marR="91437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dirty="0">
                          <a:solidFill>
                            <a:srgbClr val="0070C0"/>
                          </a:solidFill>
                          <a:latin typeface="+mn-lt"/>
                        </a:rPr>
                        <a:t>No carbohydrate</a:t>
                      </a:r>
                    </a:p>
                  </a:txBody>
                  <a:tcPr marL="91437" marR="91437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81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Suga</a:t>
                      </a:r>
                      <a:r>
                        <a:rPr lang="en-GB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 and sugary foods/drinks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Starchy foods 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sz="8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Starchy  vegetables (p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arsnip, </a:t>
                      </a:r>
                    </a:p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sweet potatoes, swede, beet root)</a:t>
                      </a:r>
                    </a:p>
                    <a:p>
                      <a:endParaRPr lang="en-GB" sz="8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Most fruits</a:t>
                      </a:r>
                    </a:p>
                    <a:p>
                      <a:endParaRPr lang="en-GB" sz="8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Milk</a:t>
                      </a:r>
                    </a:p>
                    <a:p>
                      <a:endParaRPr lang="en-GB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Yoghurt</a:t>
                      </a:r>
                    </a:p>
                    <a:p>
                      <a:endParaRPr lang="en-GB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Breaded/battered meat/fish</a:t>
                      </a:r>
                    </a:p>
                    <a:p>
                      <a:endParaRPr lang="en-GB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Baked beans</a:t>
                      </a:r>
                    </a:p>
                  </a:txBody>
                  <a:tcPr marL="91437" marR="91437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Most vegetables</a:t>
                      </a:r>
                    </a:p>
                    <a:p>
                      <a:endParaRPr lang="en-GB" sz="8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Cheese</a:t>
                      </a:r>
                    </a:p>
                    <a:p>
                      <a:endParaRPr lang="en-GB" sz="8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Meat</a:t>
                      </a:r>
                    </a:p>
                    <a:p>
                      <a:endParaRPr lang="en-GB" sz="8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Fish</a:t>
                      </a:r>
                    </a:p>
                    <a:p>
                      <a:endParaRPr lang="en-GB" sz="8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Eggs</a:t>
                      </a:r>
                    </a:p>
                    <a:p>
                      <a:endParaRPr lang="en-GB" sz="8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Nuts </a:t>
                      </a:r>
                    </a:p>
                    <a:p>
                      <a:endParaRPr lang="en-GB" sz="8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Butter/fat spreads</a:t>
                      </a:r>
                    </a:p>
                    <a:p>
                      <a:endParaRPr lang="en-GB" sz="8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Oils</a:t>
                      </a:r>
                    </a:p>
                    <a:p>
                      <a:endParaRPr lang="en-GB" sz="1800" dirty="0"/>
                    </a:p>
                  </a:txBody>
                  <a:tcPr marL="91437" marR="91437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1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0" t="28125" r="37154" b="62981"/>
          <a:stretch>
            <a:fillRect/>
          </a:stretch>
        </p:blipFill>
        <p:spPr bwMode="auto">
          <a:xfrm>
            <a:off x="2218434" y="3899242"/>
            <a:ext cx="19399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6" t="53027" r="43314" b="38168"/>
          <a:stretch/>
        </p:blipFill>
        <p:spPr bwMode="auto">
          <a:xfrm>
            <a:off x="6538111" y="2333040"/>
            <a:ext cx="1113628" cy="790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9" descr="https://thefoodstudent.files.wordpress.com/2014/04/5-a-da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6" r="33440" b="80478"/>
          <a:stretch>
            <a:fillRect/>
          </a:stretch>
        </p:blipFill>
        <p:spPr bwMode="auto">
          <a:xfrm>
            <a:off x="7460125" y="2006707"/>
            <a:ext cx="107231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10" descr="C:\Documents and Settings\Tim\Local Settings\Temporary Internet Files\Content.IE5\P3GQ7LQN\sweet-potato[1]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6"/>
          <a:stretch/>
        </p:blipFill>
        <p:spPr bwMode="auto">
          <a:xfrm>
            <a:off x="3219642" y="3283869"/>
            <a:ext cx="627062" cy="77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 t="37354" r="60904" b="40662"/>
          <a:stretch>
            <a:fillRect/>
          </a:stretch>
        </p:blipFill>
        <p:spPr bwMode="auto">
          <a:xfrm>
            <a:off x="1918086" y="5198546"/>
            <a:ext cx="936142" cy="625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2" t="22221" r="40558" b="7565"/>
          <a:stretch>
            <a:fillRect/>
          </a:stretch>
        </p:blipFill>
        <p:spPr bwMode="auto">
          <a:xfrm>
            <a:off x="3770609" y="5198546"/>
            <a:ext cx="479505" cy="53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9" t="59430" r="52328" b="36845"/>
          <a:stretch>
            <a:fillRect/>
          </a:stretch>
        </p:blipFill>
        <p:spPr bwMode="auto">
          <a:xfrm>
            <a:off x="5666020" y="2625056"/>
            <a:ext cx="8842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40" name="Group 3"/>
          <p:cNvGrpSpPr>
            <a:grpSpLocks/>
          </p:cNvGrpSpPr>
          <p:nvPr/>
        </p:nvGrpSpPr>
        <p:grpSpPr bwMode="auto">
          <a:xfrm>
            <a:off x="3379081" y="1072589"/>
            <a:ext cx="848519" cy="740532"/>
            <a:chOff x="3491880" y="1115029"/>
            <a:chExt cx="1070278" cy="945819"/>
          </a:xfrm>
        </p:grpSpPr>
        <p:pic>
          <p:nvPicPr>
            <p:cNvPr id="5152" name="Picture 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00" t="71030" r="77838" b="15492"/>
            <a:stretch>
              <a:fillRect/>
            </a:stretch>
          </p:blipFill>
          <p:spPr bwMode="auto">
            <a:xfrm>
              <a:off x="3491880" y="1115029"/>
              <a:ext cx="1070278" cy="945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985733" y="1115029"/>
              <a:ext cx="489088" cy="342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pic>
        <p:nvPicPr>
          <p:cNvPr id="5141" name="Picture 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0" t="27693" r="48798" b="58269"/>
          <a:stretch>
            <a:fillRect/>
          </a:stretch>
        </p:blipFill>
        <p:spPr bwMode="auto">
          <a:xfrm>
            <a:off x="2692400" y="2313206"/>
            <a:ext cx="404813" cy="46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2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2" t="32504" r="40900" b="56340"/>
          <a:stretch>
            <a:fillRect/>
          </a:stretch>
        </p:blipFill>
        <p:spPr bwMode="auto">
          <a:xfrm>
            <a:off x="2084265" y="2427296"/>
            <a:ext cx="461305" cy="3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3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2" t="52101" r="35272" b="31528"/>
          <a:stretch>
            <a:fillRect/>
          </a:stretch>
        </p:blipFill>
        <p:spPr bwMode="auto">
          <a:xfrm>
            <a:off x="3166076" y="2467448"/>
            <a:ext cx="4191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4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96" t="66164" r="49519" b="21910"/>
          <a:stretch>
            <a:fillRect/>
          </a:stretch>
        </p:blipFill>
        <p:spPr bwMode="auto">
          <a:xfrm>
            <a:off x="1556140" y="3536281"/>
            <a:ext cx="53975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5" name="Picture 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5" t="70973" r="44353" b="22971"/>
          <a:stretch>
            <a:fillRect/>
          </a:stretch>
        </p:blipFill>
        <p:spPr bwMode="auto">
          <a:xfrm>
            <a:off x="2325052" y="3400676"/>
            <a:ext cx="407988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6" name="Picture 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3" t="66933" r="54407" b="28278"/>
          <a:stretch>
            <a:fillRect/>
          </a:stretch>
        </p:blipFill>
        <p:spPr bwMode="auto">
          <a:xfrm>
            <a:off x="5559121" y="3346442"/>
            <a:ext cx="8191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7" name="Picture 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5" t="71262" r="54407" b="24316"/>
          <a:stretch>
            <a:fillRect/>
          </a:stretch>
        </p:blipFill>
        <p:spPr bwMode="auto">
          <a:xfrm>
            <a:off x="6575425" y="3991317"/>
            <a:ext cx="904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8" name="Picture 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0" t="74854" r="59299" b="21922"/>
          <a:stretch>
            <a:fillRect/>
          </a:stretch>
        </p:blipFill>
        <p:spPr bwMode="auto">
          <a:xfrm>
            <a:off x="6356350" y="7318375"/>
            <a:ext cx="11239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9" name="Picture 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0" t="75131" r="53847" b="19987"/>
          <a:stretch>
            <a:fillRect/>
          </a:stretch>
        </p:blipFill>
        <p:spPr bwMode="auto">
          <a:xfrm>
            <a:off x="6956425" y="3283869"/>
            <a:ext cx="8540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0" name="Picture 2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1" t="71906" r="64883" b="23396"/>
          <a:stretch>
            <a:fillRect/>
          </a:stretch>
        </p:blipFill>
        <p:spPr bwMode="auto">
          <a:xfrm>
            <a:off x="7860809" y="3400676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1" name="Picture 3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8" t="69241" r="27043" b="23642"/>
          <a:stretch>
            <a:fillRect/>
          </a:stretch>
        </p:blipFill>
        <p:spPr bwMode="auto">
          <a:xfrm>
            <a:off x="7383462" y="4875520"/>
            <a:ext cx="1025525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3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4499">
        <p:fade/>
      </p:transition>
    </mc:Choice>
    <mc:Fallback xmlns="">
      <p:transition spd="slow" advTm="84499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1492960" y="1807632"/>
            <a:ext cx="4379057" cy="4225810"/>
            <a:chOff x="1549400" y="1610799"/>
            <a:chExt cx="5241813" cy="4650621"/>
          </a:xfrm>
        </p:grpSpPr>
        <p:sp>
          <p:nvSpPr>
            <p:cNvPr id="4" name="Flowchart: Or 3"/>
            <p:cNvSpPr/>
            <p:nvPr/>
          </p:nvSpPr>
          <p:spPr>
            <a:xfrm>
              <a:off x="1549400" y="1610799"/>
              <a:ext cx="5241813" cy="4650621"/>
            </a:xfrm>
            <a:prstGeom prst="flowChartOr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10264" name="Picture 4" descr="C:\Documents and Settings\Tim\Local Settings\Temporary Internet Files\Content.IE5\W21UOW19\Salt Shaker[1]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4312" y="2175371"/>
              <a:ext cx="1477424" cy="1302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4178769" y="188640"/>
            <a:ext cx="7825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CC0066"/>
                </a:solidFill>
                <a:latin typeface="+mj-lt"/>
              </a:rPr>
              <a:t>Salt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9479" y="959302"/>
            <a:ext cx="59009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200" b="1" dirty="0">
                <a:solidFill>
                  <a:srgbClr val="0070C0"/>
                </a:solidFill>
              </a:rPr>
              <a:t>Recommended less than 6g per day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200" b="1" dirty="0">
                <a:solidFill>
                  <a:srgbClr val="0070C0"/>
                </a:solidFill>
              </a:rPr>
              <a:t>Increased salt intake can increase blood pressure</a:t>
            </a:r>
          </a:p>
          <a:p>
            <a:endParaRPr lang="en-GB" sz="2200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81814" y="4029399"/>
            <a:ext cx="342114" cy="17157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581814" y="4029399"/>
            <a:ext cx="342114" cy="1854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3866332" y="3688119"/>
            <a:ext cx="2005685" cy="743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2374956" y="2080672"/>
            <a:ext cx="3950313" cy="4028213"/>
            <a:chOff x="2374956" y="2080672"/>
            <a:chExt cx="3950313" cy="4028213"/>
          </a:xfrm>
        </p:grpSpPr>
        <p:pic>
          <p:nvPicPr>
            <p:cNvPr id="10255" name="Picture 2" descr="C:\Documents and Settings\Tim\Local Settings\Temporary Internet Files\Content.IE5\J8ZBVKKO\slice_bread_texture_by_hhh316-d30vgpk[1]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745" y="2080672"/>
              <a:ext cx="783576" cy="727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8" name="Picture 25" descr="http://img.tesco.com/Groceries/pi/984/0000003000984/IDShot_225x225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29" r="21007"/>
            <a:stretch/>
          </p:blipFill>
          <p:spPr bwMode="auto">
            <a:xfrm>
              <a:off x="2374956" y="3960472"/>
              <a:ext cx="1023344" cy="926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2" name="Picture 18" descr="http://www.photolibrary.nhs.uk/images/trueimages/13/6258-2.jpg?144148117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8101" r="8736" b="7249"/>
            <a:stretch>
              <a:fillRect/>
            </a:stretch>
          </p:blipFill>
          <p:spPr bwMode="auto">
            <a:xfrm>
              <a:off x="5065802" y="4978250"/>
              <a:ext cx="1143289" cy="811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7" name="Picture 21" descr="http://img.tesco.com/Groceries/pi/664/5054402181664/IDShot_225x225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0707" y="3214847"/>
              <a:ext cx="977673" cy="909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1" name="Picture 17" descr="http://www.photolibrary.nhs.uk/images/trueimages/11/5291-2.jpg?144148081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87" t="15761" r="15800" b="7446"/>
            <a:stretch>
              <a:fillRect/>
            </a:stretch>
          </p:blipFill>
          <p:spPr bwMode="auto">
            <a:xfrm>
              <a:off x="2913440" y="5401996"/>
              <a:ext cx="1016852" cy="706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6" name="Picture 6" descr="Image result for 2 rashers bacon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4233" y="2616464"/>
              <a:ext cx="1191036" cy="1220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0" name="Picture 6" descr="C:\Documents and Settings\Tim\Local Settings\Temporary Internet Files\Content.IE5\T1WD3963\CAN009r5-290x290[1]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1019" y="3951110"/>
              <a:ext cx="1006428" cy="936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9" name="Picture 9" descr="C:\Documents and Settings\Tim\Local Settings\Temporary Internet Files\Content.IE5\W21UOW19\300px-Salami_aka[1]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7150" y="4252259"/>
              <a:ext cx="1134389" cy="728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9906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4668">
        <p:fade/>
      </p:transition>
    </mc:Choice>
    <mc:Fallback xmlns="">
      <p:transition spd="slow" advTm="546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3568" y="1124744"/>
            <a:ext cx="25783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CC0066"/>
                </a:solidFill>
                <a:latin typeface="+mj-lt"/>
              </a:rPr>
              <a:t>Healthy Eating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68" y="1702783"/>
            <a:ext cx="5974200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spcAft>
                <a:spcPts val="600"/>
              </a:spcAft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>
                <a:cs typeface="Arial" panose="020B0604020202020204" pitchFamily="34" charset="0"/>
              </a:rPr>
              <a:t>More vegetables</a:t>
            </a:r>
          </a:p>
          <a:p>
            <a:pPr marL="180000" indent="-180000">
              <a:spcAft>
                <a:spcPts val="600"/>
              </a:spcAft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>
                <a:cs typeface="Arial" panose="020B0604020202020204" pitchFamily="34" charset="0"/>
              </a:rPr>
              <a:t>Include fruits, whole grains, dairy, oily fish, pulses, and nuts </a:t>
            </a:r>
          </a:p>
          <a:p>
            <a:pPr marL="180000" indent="-180000">
              <a:spcAft>
                <a:spcPts val="600"/>
              </a:spcAft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>
                <a:cs typeface="Arial" panose="020B0604020202020204" pitchFamily="34" charset="0"/>
              </a:rPr>
              <a:t>Limit processed and sugary foods and drinks</a:t>
            </a:r>
          </a:p>
          <a:p>
            <a:pPr marL="180000" indent="-180000">
              <a:spcAft>
                <a:spcPts val="600"/>
              </a:spcAft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>
                <a:cs typeface="Arial" panose="020B0604020202020204" pitchFamily="34" charset="0"/>
              </a:rPr>
              <a:t>Care with portion sizes </a:t>
            </a:r>
          </a:p>
          <a:p>
            <a:pPr marL="180000" indent="-180000">
              <a:spcAft>
                <a:spcPts val="600"/>
              </a:spcAft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>
                <a:cs typeface="Arial" panose="020B0604020202020204" pitchFamily="34" charset="0"/>
              </a:rPr>
              <a:t>Changes that are realistic and achievable</a:t>
            </a:r>
            <a:endParaRPr lang="en-GB" dirty="0"/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06" y="3789040"/>
            <a:ext cx="2363788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989066"/>
            <a:ext cx="1758950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3881664"/>
            <a:ext cx="2232248" cy="1483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91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812">
        <p:fade/>
      </p:transition>
    </mc:Choice>
    <mc:Fallback xmlns="">
      <p:transition spd="slow" advTm="64812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20" y="1124744"/>
            <a:ext cx="13850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CC0066"/>
                </a:solidFill>
                <a:latin typeface="+mj-lt"/>
              </a:rPr>
              <a:t>Alcohol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5664" y="1772816"/>
            <a:ext cx="8090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No more than 14 units of alcohol each week </a:t>
            </a:r>
          </a:p>
          <a:p>
            <a:pPr>
              <a:buClr>
                <a:srgbClr val="CC0066"/>
              </a:buClr>
            </a:pPr>
            <a:endParaRPr lang="en-GB" dirty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You should have several alcohol free days each week 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endParaRPr lang="en-GB" dirty="0"/>
          </a:p>
        </p:txBody>
      </p:sp>
      <p:pic>
        <p:nvPicPr>
          <p:cNvPr id="5" name="Picture 3" descr="C:\Documents and Settings\Tim\Local Settings\Temporary Internet Files\Content.IE5\8WGW5EZX\pieandapint-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59" y="4077072"/>
            <a:ext cx="1224136" cy="183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Documents and Settings\Tim\Local Settings\Temporary Internet Files\Content.IE5\QUSPF0J1\red_wine_glass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3470942"/>
            <a:ext cx="1686249" cy="168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37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829">
        <p:fade/>
      </p:transition>
    </mc:Choice>
    <mc:Fallback xmlns="">
      <p:transition spd="slow" advTm="27829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 txBox="1">
            <a:spLocks/>
          </p:cNvSpPr>
          <p:nvPr/>
        </p:nvSpPr>
        <p:spPr>
          <a:xfrm>
            <a:off x="457200" y="2132261"/>
            <a:ext cx="6347048" cy="302493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913476">
              <a:spcBef>
                <a:spcPts val="1687"/>
              </a:spcBef>
              <a:buClr>
                <a:srgbClr val="0070C0"/>
              </a:buClr>
              <a:buSzPct val="120000"/>
              <a:buNone/>
              <a:defRPr sz="1800"/>
            </a:pPr>
            <a:endParaRPr lang="en-GB" sz="1800" dirty="0">
              <a:solidFill>
                <a:prstClr val="black"/>
              </a:solidFill>
              <a:uFill>
                <a:solidFill/>
              </a:u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978472"/>
            <a:ext cx="8229600" cy="7254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b="1" dirty="0">
                <a:solidFill>
                  <a:srgbClr val="CC0066"/>
                </a:solidFill>
              </a:rPr>
              <a:t>Alcohol units</a:t>
            </a:r>
          </a:p>
          <a:p>
            <a:endParaRPr lang="en-GB" sz="30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10" descr="http://tbn0.google.com/images?q=tbn:wlWxugvaUdUo4M:http://greenoptions.com/files/961/Pint_of_Beer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03" y="2168972"/>
            <a:ext cx="10001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tbn0.google.com/images?q=tbn:VUrnNMwUqFbXPM:http://img.dailymail.co.uk/i/pix/2008/03_04/redwineL2803_228x414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2071688"/>
            <a:ext cx="114300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3" descr="See full size image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133600"/>
            <a:ext cx="1044575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1" descr="See full size image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133600"/>
            <a:ext cx="1152525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140238" y="1543894"/>
            <a:ext cx="817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>
                <a:cs typeface="Arial" charset="0"/>
              </a:rPr>
              <a:t>2 units</a:t>
            </a:r>
            <a:endParaRPr lang="en-GB" altLang="en-US" dirty="0"/>
          </a:p>
        </p:txBody>
      </p:sp>
      <p:sp>
        <p:nvSpPr>
          <p:cNvPr id="11" name="Rectangle 10"/>
          <p:cNvSpPr/>
          <p:nvPr/>
        </p:nvSpPr>
        <p:spPr>
          <a:xfrm>
            <a:off x="3126392" y="1533871"/>
            <a:ext cx="1319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>
                <a:cs typeface="Arial" charset="0"/>
              </a:rPr>
              <a:t>1 ½ - 2 units</a:t>
            </a:r>
            <a:endParaRPr lang="en-GB" altLang="en-US" dirty="0"/>
          </a:p>
        </p:txBody>
      </p:sp>
      <p:sp>
        <p:nvSpPr>
          <p:cNvPr id="12" name="Rectangle 11"/>
          <p:cNvSpPr/>
          <p:nvPr/>
        </p:nvSpPr>
        <p:spPr>
          <a:xfrm>
            <a:off x="4959725" y="1543894"/>
            <a:ext cx="728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>
                <a:cs typeface="Arial" charset="0"/>
              </a:rPr>
              <a:t>1 unit</a:t>
            </a:r>
            <a:endParaRPr lang="en-GB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6767587" y="1533871"/>
            <a:ext cx="1026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>
                <a:cs typeface="Arial" charset="0"/>
              </a:rPr>
              <a:t>1 ½ units</a:t>
            </a:r>
            <a:endParaRPr lang="en-GB" alt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7725" y="4149080"/>
            <a:ext cx="228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>
                <a:cs typeface="Arial" charset="0"/>
              </a:rPr>
              <a:t>pint of standard </a:t>
            </a:r>
          </a:p>
          <a:p>
            <a:pPr>
              <a:spcBef>
                <a:spcPct val="0"/>
              </a:spcBef>
            </a:pPr>
            <a:r>
              <a:rPr lang="en-GB" altLang="en-US" dirty="0">
                <a:cs typeface="Arial" charset="0"/>
              </a:rPr>
              <a:t>strength </a:t>
            </a:r>
          </a:p>
          <a:p>
            <a:pPr>
              <a:spcBef>
                <a:spcPct val="0"/>
              </a:spcBef>
            </a:pPr>
            <a:r>
              <a:rPr lang="en-GB" altLang="en-US" dirty="0">
                <a:cs typeface="Arial" charset="0"/>
              </a:rPr>
              <a:t>beer, lager or cider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126392" y="4136646"/>
            <a:ext cx="1184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>
                <a:cs typeface="Arial" charset="0"/>
              </a:rPr>
              <a:t>Small 125ml glass of wine</a:t>
            </a:r>
            <a:endParaRPr lang="en-GB" altLang="en-US" dirty="0"/>
          </a:p>
        </p:txBody>
      </p:sp>
      <p:sp>
        <p:nvSpPr>
          <p:cNvPr id="17" name="Rectangle 16"/>
          <p:cNvSpPr/>
          <p:nvPr/>
        </p:nvSpPr>
        <p:spPr>
          <a:xfrm>
            <a:off x="4808366" y="4186751"/>
            <a:ext cx="10955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>
                <a:cs typeface="Arial" charset="0"/>
              </a:rPr>
              <a:t>Single measure of spirits</a:t>
            </a:r>
            <a:endParaRPr lang="en-GB" altLang="en-US" dirty="0"/>
          </a:p>
        </p:txBody>
      </p:sp>
      <p:sp>
        <p:nvSpPr>
          <p:cNvPr id="18" name="Rectangle 17"/>
          <p:cNvSpPr/>
          <p:nvPr/>
        </p:nvSpPr>
        <p:spPr>
          <a:xfrm>
            <a:off x="6642015" y="4241412"/>
            <a:ext cx="11518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>
                <a:cs typeface="Arial" charset="0"/>
              </a:rPr>
              <a:t>Bottle of Alco pop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9022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7977">
        <p:fade/>
      </p:transition>
    </mc:Choice>
    <mc:Fallback xmlns="">
      <p:transition spd="slow" advTm="37977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20" y="1268760"/>
            <a:ext cx="13850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CC0066"/>
                </a:solidFill>
                <a:latin typeface="+mj-lt"/>
              </a:rPr>
              <a:t>Alcohol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520" y="1988840"/>
            <a:ext cx="27985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>
                <a:solidFill>
                  <a:srgbClr val="0070C0"/>
                </a:solidFill>
              </a:rPr>
              <a:t>Health considerations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1520" y="2492896"/>
            <a:ext cx="81369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C0066"/>
              </a:buClr>
            </a:pPr>
            <a:r>
              <a:rPr lang="en-GB" altLang="en-US" dirty="0">
                <a:cs typeface="Arial" panose="020B0604020202020204" pitchFamily="34" charset="0"/>
              </a:rPr>
              <a:t>Too much increases health risks, including: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H</a:t>
            </a:r>
            <a:r>
              <a:rPr lang="en-GB" altLang="en-US" dirty="0">
                <a:cs typeface="Arial" panose="020B0604020202020204" pitchFamily="34" charset="0"/>
              </a:rPr>
              <a:t>eart disease  (raises blood pressure; raises blood fats (triglycerides))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>
                <a:cs typeface="Arial" panose="020B0604020202020204" pitchFamily="34" charset="0"/>
              </a:rPr>
              <a:t>Stroke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>
                <a:cs typeface="Arial" panose="020B0604020202020204" pitchFamily="34" charset="0"/>
              </a:rPr>
              <a:t>Cancer 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>
                <a:cs typeface="Arial" panose="020B0604020202020204" pitchFamily="34" charset="0"/>
              </a:rPr>
              <a:t>Liver disease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>
                <a:cs typeface="Arial" panose="020B0604020202020204" pitchFamily="34" charset="0"/>
              </a:rPr>
              <a:t>Weight gain (high in calories)</a:t>
            </a:r>
          </a:p>
          <a:p>
            <a:pPr>
              <a:buClr>
                <a:srgbClr val="CC0066"/>
              </a:buClr>
            </a:pPr>
            <a:endParaRPr lang="en-GB" altLang="en-US" dirty="0">
              <a:cs typeface="Arial" panose="020B0604020202020204" pitchFamily="34" charset="0"/>
            </a:endParaRPr>
          </a:p>
          <a:p>
            <a:r>
              <a:rPr lang="en-GB" dirty="0"/>
              <a:t>Carbohydrate content (beers, lagers, ciders, fortified wines, liqueurs mixers)</a:t>
            </a:r>
          </a:p>
          <a:p>
            <a:endParaRPr lang="en-GB" dirty="0"/>
          </a:p>
          <a:p>
            <a:r>
              <a:rPr lang="en-GB" dirty="0"/>
              <a:t>Choose sugar free mixers</a:t>
            </a:r>
          </a:p>
          <a:p>
            <a:endParaRPr lang="en-GB" dirty="0"/>
          </a:p>
          <a:p>
            <a:r>
              <a:rPr lang="en-GB" dirty="0"/>
              <a:t>Hypoglycaemia risk (insulin/</a:t>
            </a:r>
            <a:r>
              <a:rPr lang="en-GB" dirty="0" err="1"/>
              <a:t>sulphonylurea</a:t>
            </a:r>
            <a:r>
              <a:rPr lang="en-GB" dirty="0"/>
              <a:t> treated diabetes)</a:t>
            </a:r>
          </a:p>
        </p:txBody>
      </p:sp>
    </p:spTree>
    <p:extLst>
      <p:ext uri="{BB962C8B-B14F-4D97-AF65-F5344CB8AC3E}">
        <p14:creationId xmlns:p14="http://schemas.microsoft.com/office/powerpoint/2010/main" val="186562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7269">
        <p:fade/>
      </p:transition>
    </mc:Choice>
    <mc:Fallback xmlns="">
      <p:transition spd="slow" advTm="137269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20" y="1268760"/>
            <a:ext cx="13850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CC0066"/>
                </a:solidFill>
                <a:latin typeface="+mj-lt"/>
              </a:rPr>
              <a:t>Alcohol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2073239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/>
              <a:t>Check carbohydrate/sugar content</a:t>
            </a:r>
          </a:p>
          <a:p>
            <a:pPr>
              <a:buClr>
                <a:srgbClr val="CC0066"/>
              </a:buClr>
            </a:pPr>
            <a:endParaRPr lang="en-GB" altLang="en-US" dirty="0">
              <a:cs typeface="Arial" panose="020B0604020202020204" pitchFamily="34" charset="0"/>
            </a:endParaRP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>
                <a:cs typeface="Arial" panose="020B0604020202020204" pitchFamily="34" charset="0"/>
              </a:rPr>
              <a:t>Be mindful of the high calorie content </a:t>
            </a:r>
            <a:endParaRPr lang="en-GB" dirty="0"/>
          </a:p>
        </p:txBody>
      </p:sp>
      <p:pic>
        <p:nvPicPr>
          <p:cNvPr id="6" name="Picture 5" descr="C:\Documents and Settings\Tim\Local Settings\Temporary Internet Files\Content.IE5\8WGW5EZX\pieandapint-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59" y="4077072"/>
            <a:ext cx="1224136" cy="183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Documents and Settings\Tim\Local Settings\Temporary Internet Files\Content.IE5\QUSPF0J1\red_wine_glass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3470942"/>
            <a:ext cx="1686249" cy="168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24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753">
        <p:fade/>
      </p:transition>
    </mc:Choice>
    <mc:Fallback xmlns="">
      <p:transition spd="slow" advTm="86753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0808"/>
            <a:ext cx="3762740" cy="37627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00808"/>
            <a:ext cx="3762740" cy="37627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1234" y="1989854"/>
            <a:ext cx="1108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Veg/salad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1414" y="5278882"/>
            <a:ext cx="225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Starchy carbohydrates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3975" y="1773221"/>
            <a:ext cx="866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Protein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24328" y="4843586"/>
            <a:ext cx="1519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Starchy </a:t>
            </a:r>
            <a:br>
              <a:rPr lang="en-GB" dirty="0"/>
            </a:br>
            <a:r>
              <a:rPr lang="en-GB" dirty="0"/>
              <a:t>carbohydrates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50923" y="2142553"/>
            <a:ext cx="866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Protein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6016" y="1954873"/>
            <a:ext cx="1108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Veg/salad</a:t>
            </a:r>
          </a:p>
        </p:txBody>
      </p:sp>
    </p:spTree>
    <p:extLst>
      <p:ext uri="{BB962C8B-B14F-4D97-AF65-F5344CB8AC3E}">
        <p14:creationId xmlns:p14="http://schemas.microsoft.com/office/powerpoint/2010/main" val="377787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3271">
        <p:fade/>
      </p:transition>
    </mc:Choice>
    <mc:Fallback xmlns="">
      <p:transition spd="slow" advTm="83271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3728" y="2924944"/>
            <a:ext cx="51301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en-US" sz="3000" b="1" dirty="0">
                <a:solidFill>
                  <a:srgbClr val="CC0066"/>
                </a:solidFill>
                <a:latin typeface="+mj-lt"/>
                <a:cs typeface="Arial" panose="020B0604020202020204" pitchFamily="34" charset="0"/>
              </a:rPr>
              <a:t>Thank you for joining us today!</a:t>
            </a:r>
            <a:endParaRPr lang="en-GB" sz="3000" b="1" dirty="0">
              <a:solidFill>
                <a:srgbClr val="CC0066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92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632">
        <p:fade/>
      </p:transition>
    </mc:Choice>
    <mc:Fallback xmlns="">
      <p:transition spd="slow" advTm="10632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124744"/>
            <a:ext cx="22990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CC0066"/>
                </a:solidFill>
                <a:latin typeface="+mj-lt"/>
              </a:rPr>
              <a:t>Food Groups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1801719"/>
            <a:ext cx="6624736" cy="3039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GB" altLang="en-US" sz="2200" b="1" dirty="0">
                <a:solidFill>
                  <a:srgbClr val="0070C0"/>
                </a:solidFill>
              </a:rPr>
              <a:t>Vegetables and fruit</a:t>
            </a:r>
          </a:p>
          <a:p>
            <a:pPr>
              <a:spcAft>
                <a:spcPts val="900"/>
              </a:spcAft>
            </a:pPr>
            <a:r>
              <a:rPr lang="en-GB" altLang="en-US" sz="2200" b="1" dirty="0">
                <a:solidFill>
                  <a:srgbClr val="0070C0"/>
                </a:solidFill>
              </a:rPr>
              <a:t>Starchy carbohydrates </a:t>
            </a:r>
          </a:p>
          <a:p>
            <a:pPr>
              <a:spcAft>
                <a:spcPts val="900"/>
              </a:spcAft>
            </a:pPr>
            <a:r>
              <a:rPr lang="en-GB" altLang="en-US" sz="2200" b="1" dirty="0">
                <a:solidFill>
                  <a:srgbClr val="0070C0"/>
                </a:solidFill>
              </a:rPr>
              <a:t>Dairy and alternatives</a:t>
            </a:r>
          </a:p>
          <a:p>
            <a:pPr>
              <a:spcAft>
                <a:spcPts val="900"/>
              </a:spcAft>
            </a:pPr>
            <a:r>
              <a:rPr lang="en-GB" altLang="en-US" sz="2200" b="1" dirty="0">
                <a:solidFill>
                  <a:srgbClr val="0070C0"/>
                </a:solidFill>
              </a:rPr>
              <a:t>Protein</a:t>
            </a:r>
          </a:p>
          <a:p>
            <a:pPr>
              <a:spcAft>
                <a:spcPts val="900"/>
              </a:spcAft>
            </a:pPr>
            <a:r>
              <a:rPr lang="en-GB" altLang="en-US" sz="2200" b="1" dirty="0">
                <a:solidFill>
                  <a:srgbClr val="0070C0"/>
                </a:solidFill>
              </a:rPr>
              <a:t>Fats</a:t>
            </a:r>
          </a:p>
          <a:p>
            <a:r>
              <a:rPr lang="en-GB" altLang="en-US" sz="2200" b="1" dirty="0">
                <a:solidFill>
                  <a:srgbClr val="0070C0"/>
                </a:solidFill>
              </a:rPr>
              <a:t>Processed foods/drinks</a:t>
            </a:r>
          </a:p>
          <a:p>
            <a:endParaRPr lang="en-GB" sz="2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617">
        <p:fade/>
      </p:transition>
    </mc:Choice>
    <mc:Fallback xmlns="">
      <p:transition spd="slow" advTm="17617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20" y="1268760"/>
            <a:ext cx="34182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CC0066"/>
                </a:solidFill>
                <a:latin typeface="+mj-lt"/>
              </a:rPr>
              <a:t>Fruit and vegetables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1967" y="1842368"/>
            <a:ext cx="891532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/>
              <a:t>Contain vitamins, minerals and antioxidants.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/>
              <a:t>Help to keep your heart healthy, reduce the risk of stroke and some cancers.  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/>
              <a:t>Prevent constipation 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/>
              <a:t>Reduces blood cholesterol.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/>
              <a:t>Aim for 5 or more portions daily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/>
              <a:t>Eat a </a:t>
            </a:r>
            <a:r>
              <a:rPr lang="en-GB" altLang="en-US" dirty="0">
                <a:solidFill>
                  <a:srgbClr val="FF3300"/>
                </a:solidFill>
              </a:rPr>
              <a:t>R</a:t>
            </a:r>
            <a:r>
              <a:rPr lang="en-GB" altLang="en-US" dirty="0">
                <a:solidFill>
                  <a:srgbClr val="FF9933"/>
                </a:solidFill>
              </a:rPr>
              <a:t>A</a:t>
            </a:r>
            <a:r>
              <a:rPr lang="en-GB" altLang="en-US" dirty="0">
                <a:solidFill>
                  <a:srgbClr val="FFCC00"/>
                </a:solidFill>
              </a:rPr>
              <a:t>I</a:t>
            </a:r>
            <a:r>
              <a:rPr lang="en-GB" altLang="en-US" dirty="0">
                <a:solidFill>
                  <a:srgbClr val="00B050"/>
                </a:solidFill>
              </a:rPr>
              <a:t>N</a:t>
            </a:r>
            <a:r>
              <a:rPr lang="en-GB" altLang="en-US" dirty="0">
                <a:solidFill>
                  <a:srgbClr val="3333CC"/>
                </a:solidFill>
              </a:rPr>
              <a:t>B</a:t>
            </a:r>
            <a:r>
              <a:rPr lang="en-GB" altLang="en-US" dirty="0">
                <a:solidFill>
                  <a:srgbClr val="FF33CC"/>
                </a:solidFill>
              </a:rPr>
              <a:t>O</a:t>
            </a:r>
            <a:r>
              <a:rPr lang="en-GB" altLang="en-US" dirty="0">
                <a:solidFill>
                  <a:srgbClr val="9900CC"/>
                </a:solidFill>
              </a:rPr>
              <a:t>W</a:t>
            </a:r>
            <a:r>
              <a:rPr lang="en-GB" altLang="en-US" dirty="0"/>
              <a:t>!! Choose different coloured fruits and vegetables. 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/>
              <a:t>Can be fresh, frozen, tinned (dried and juice can also count but take care with portion size!)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endParaRPr lang="en-GB" dirty="0"/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076" y="4080698"/>
            <a:ext cx="2363788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>
            <a:off x="7262630" y="4175204"/>
            <a:ext cx="1881370" cy="188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5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366">
        <p:fade/>
      </p:transition>
    </mc:Choice>
    <mc:Fallback xmlns="">
      <p:transition spd="slow" advTm="31366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20" y="1268760"/>
            <a:ext cx="66623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CC0066"/>
                </a:solidFill>
                <a:latin typeface="+mj-lt"/>
              </a:rPr>
              <a:t>Fruit and vegetables – what is a portion?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1966" y="1842368"/>
            <a:ext cx="75268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80g which is</a:t>
            </a:r>
          </a:p>
          <a:p>
            <a:pPr marL="637200" lvl="1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2 handfuls  (3-4 heaped tablespoons) of vegetables or salad </a:t>
            </a:r>
          </a:p>
          <a:p>
            <a:pPr marL="637200" lvl="1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 a cupped-handful of fruit 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30g for dried fruit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150ml  for fruit juice – a maximum of 1 glass daily </a:t>
            </a:r>
          </a:p>
        </p:txBody>
      </p:sp>
      <p:pic>
        <p:nvPicPr>
          <p:cNvPr id="7" name="Picture 9" descr="https://thefoodstudent.files.wordpress.com/2014/04/5-a-d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6" r="33440" b="77779"/>
          <a:stretch>
            <a:fillRect/>
          </a:stretch>
        </p:blipFill>
        <p:spPr bwMode="auto">
          <a:xfrm>
            <a:off x="262495" y="4221088"/>
            <a:ext cx="1573201" cy="167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0" t="28125" r="37154" b="60640"/>
          <a:stretch>
            <a:fillRect/>
          </a:stretch>
        </p:blipFill>
        <p:spPr bwMode="auto">
          <a:xfrm>
            <a:off x="2449300" y="3492887"/>
            <a:ext cx="2694474" cy="11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21161"/>
            <a:ext cx="1584176" cy="1217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19" y="3837706"/>
            <a:ext cx="1679317" cy="901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5" t="51714" r="43314" b="34500"/>
          <a:stretch>
            <a:fillRect/>
          </a:stretch>
        </p:blipFill>
        <p:spPr bwMode="auto">
          <a:xfrm>
            <a:off x="7768786" y="1268760"/>
            <a:ext cx="1222375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1" t="30265" r="26231" b="58716"/>
          <a:stretch/>
        </p:blipFill>
        <p:spPr bwMode="auto">
          <a:xfrm>
            <a:off x="6172176" y="2708920"/>
            <a:ext cx="1136127" cy="11287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74" t="21581" r="11714" b="38427"/>
          <a:stretch/>
        </p:blipFill>
        <p:spPr bwMode="auto">
          <a:xfrm>
            <a:off x="7524328" y="4852008"/>
            <a:ext cx="1085215" cy="8216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8"/>
          <a:srcRect l="69694" t="18864" r="13158" b="50349"/>
          <a:stretch/>
        </p:blipFill>
        <p:spPr bwMode="auto">
          <a:xfrm>
            <a:off x="7651568" y="2780928"/>
            <a:ext cx="707197" cy="7119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/>
          <p:nvPr/>
        </p:nvPicPr>
        <p:blipFill rotWithShape="1">
          <a:blip r:embed="rId9"/>
          <a:srcRect l="53056" t="40898" r="39740" b="51048"/>
          <a:stretch/>
        </p:blipFill>
        <p:spPr bwMode="auto">
          <a:xfrm>
            <a:off x="3582688" y="4928849"/>
            <a:ext cx="1735897" cy="10195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239" y="1822759"/>
            <a:ext cx="1088346" cy="75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593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4952">
        <p:fade/>
      </p:transition>
    </mc:Choice>
    <mc:Fallback xmlns="">
      <p:transition spd="slow" advTm="114952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20" y="1052736"/>
            <a:ext cx="37617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CC0066"/>
                </a:solidFill>
                <a:latin typeface="+mj-lt"/>
              </a:rPr>
              <a:t>Starchy Carbohydrates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1844824"/>
            <a:ext cx="871247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Examples: bread, rice, potatoes, pasta, cereal, crackers, couscous, flour, chapattis, naan, plantain. 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Used by the body as an energy source. 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Amount required depends on energy needs  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All contain carbohydrate  and affect blood glucose levels. 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b="1" dirty="0"/>
              <a:t>Check portion sizes  </a:t>
            </a:r>
            <a:r>
              <a:rPr lang="en-GB" dirty="0"/>
              <a:t>(fist sized portion as a guide)</a:t>
            </a:r>
          </a:p>
          <a:p>
            <a:pPr>
              <a:buClr>
                <a:srgbClr val="CC0066"/>
              </a:buClr>
            </a:pPr>
            <a:endParaRPr lang="en-GB" sz="2800" dirty="0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60355" t="19133" r="7876" b="55970"/>
          <a:stretch/>
        </p:blipFill>
        <p:spPr bwMode="auto">
          <a:xfrm>
            <a:off x="5220072" y="3933056"/>
            <a:ext cx="3744416" cy="20162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280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6971">
        <p:fade/>
      </p:transition>
    </mc:Choice>
    <mc:Fallback xmlns="">
      <p:transition spd="slow" advTm="106971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124744"/>
            <a:ext cx="9882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CC0066"/>
                </a:solidFill>
              </a:rPr>
              <a:t>Fibre</a:t>
            </a:r>
            <a:endParaRPr lang="en-GB" sz="3000" b="1" dirty="0">
              <a:solidFill>
                <a:srgbClr val="CC0066"/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6120" y="1772816"/>
            <a:ext cx="82809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Good for digestive health 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Associated with a lower risk of cardiovascular diseases, type 2 diabetes and bowel cancer 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Linked with improving blood glucose levels, blood fat levels and blood pressure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Keeps you feeling fuller for longer  </a:t>
            </a:r>
          </a:p>
          <a:p>
            <a:endParaRPr lang="en-GB" dirty="0"/>
          </a:p>
          <a:p>
            <a:r>
              <a:rPr lang="en-GB" dirty="0"/>
              <a:t>Even though higher fibre options have health benefits they still contain carbohydrate - </a:t>
            </a:r>
            <a:r>
              <a:rPr lang="en-GB" b="1" dirty="0"/>
              <a:t>Be mindful of portion size</a:t>
            </a:r>
            <a:r>
              <a:rPr lang="en-GB" dirty="0"/>
              <a:t>.</a:t>
            </a:r>
          </a:p>
          <a:p>
            <a:pPr>
              <a:buClr>
                <a:srgbClr val="CC0066"/>
              </a:buClr>
            </a:pPr>
            <a:endParaRPr lang="en-GB" altLang="en-US" dirty="0">
              <a:cs typeface="Arial" panose="020B0604020202020204" pitchFamily="34" charset="0"/>
            </a:endParaRPr>
          </a:p>
          <a:p>
            <a:pPr>
              <a:buClr>
                <a:srgbClr val="CC0066"/>
              </a:buClr>
            </a:pPr>
            <a:endParaRPr lang="en-GB" altLang="en-US" dirty="0">
              <a:cs typeface="Arial" panose="020B0604020202020204" pitchFamily="34" charset="0"/>
            </a:endParaRP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endParaRPr lang="en-GB" dirty="0"/>
          </a:p>
        </p:txBody>
      </p:sp>
      <p:grpSp>
        <p:nvGrpSpPr>
          <p:cNvPr id="7" name="Group 57"/>
          <p:cNvGrpSpPr>
            <a:grpSpLocks/>
          </p:cNvGrpSpPr>
          <p:nvPr/>
        </p:nvGrpSpPr>
        <p:grpSpPr bwMode="auto">
          <a:xfrm>
            <a:off x="467544" y="4745886"/>
            <a:ext cx="7768617" cy="1319606"/>
            <a:chOff x="21311" y="5680070"/>
            <a:chExt cx="8579951" cy="1471296"/>
          </a:xfrm>
        </p:grpSpPr>
        <p:pic>
          <p:nvPicPr>
            <p:cNvPr id="13" name="Picture 43" descr="http://www.all-creatures.org/recipes/images/i-pasta-rotini.jp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8862" y="5737227"/>
              <a:ext cx="1422400" cy="139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3" descr="C:\Documents and Settings\Tim\Local Settings\Temporary Internet Files\Content.IE5\P3GQ7LQN\sweet-potato[1]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1125" y="5684720"/>
              <a:ext cx="1467426" cy="1466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4" t="33073" r="56055" b="30469"/>
            <a:stretch>
              <a:fillRect/>
            </a:stretch>
          </p:blipFill>
          <p:spPr bwMode="auto">
            <a:xfrm>
              <a:off x="21311" y="5855151"/>
              <a:ext cx="1344017" cy="909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6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06" t="26823" r="8887" b="26563"/>
            <a:stretch>
              <a:fillRect/>
            </a:stretch>
          </p:blipFill>
          <p:spPr bwMode="auto">
            <a:xfrm>
              <a:off x="3441030" y="5680070"/>
              <a:ext cx="1389790" cy="1084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Picture 9" descr="https://thefoodstudent.files.wordpress.com/2014/04/5-a-day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6" r="33440" b="81144"/>
          <a:stretch/>
        </p:blipFill>
        <p:spPr bwMode="auto">
          <a:xfrm>
            <a:off x="2169984" y="4799806"/>
            <a:ext cx="1201905" cy="108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05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9054">
        <p:fade/>
      </p:transition>
    </mc:Choice>
    <mc:Fallback xmlns="">
      <p:transition spd="slow" advTm="69054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5613" y="935607"/>
            <a:ext cx="8229600" cy="1143000"/>
          </a:xfrm>
        </p:spPr>
        <p:txBody>
          <a:bodyPr/>
          <a:lstStyle/>
          <a:p>
            <a:r>
              <a:rPr lang="en-GB" sz="3000" b="1" dirty="0">
                <a:solidFill>
                  <a:srgbClr val="CC0066"/>
                </a:solidFill>
              </a:rPr>
              <a:t>Starchy and sugary foods</a:t>
            </a:r>
          </a:p>
        </p:txBody>
      </p:sp>
      <p:sp>
        <p:nvSpPr>
          <p:cNvPr id="7" name="Rectangle 6"/>
          <p:cNvSpPr/>
          <p:nvPr/>
        </p:nvSpPr>
        <p:spPr>
          <a:xfrm>
            <a:off x="4243221" y="2073275"/>
            <a:ext cx="246229" cy="4020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41623" y="4595883"/>
            <a:ext cx="4167187" cy="149741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GB" sz="2200" b="1" dirty="0">
                <a:solidFill>
                  <a:srgbClr val="0070C0"/>
                </a:solidFill>
                <a:cs typeface="Arial" panose="020B0604020202020204" pitchFamily="34" charset="0"/>
              </a:rPr>
              <a:t>Quick burst of energy </a:t>
            </a:r>
          </a:p>
          <a:p>
            <a:pPr algn="ctr">
              <a:defRPr/>
            </a:pPr>
            <a:r>
              <a:rPr lang="en-GB" sz="2200" b="1" dirty="0">
                <a:solidFill>
                  <a:srgbClr val="0070C0"/>
                </a:solidFill>
                <a:cs typeface="Arial" panose="020B0604020202020204" pitchFamily="34" charset="0"/>
              </a:rPr>
              <a:t>Hungry again quickly</a:t>
            </a:r>
          </a:p>
          <a:p>
            <a:pPr algn="ctr">
              <a:defRPr/>
            </a:pPr>
            <a:r>
              <a:rPr lang="en-GB" sz="2200" b="1" dirty="0">
                <a:solidFill>
                  <a:srgbClr val="0070C0"/>
                </a:solidFill>
                <a:cs typeface="Arial" panose="020B0604020202020204" pitchFamily="34" charset="0"/>
              </a:rPr>
              <a:t>Low in vitamins, minerals and fibre</a:t>
            </a:r>
          </a:p>
          <a:p>
            <a:pPr algn="ctr">
              <a:defRPr/>
            </a:pPr>
            <a:endParaRPr lang="en-GB" sz="2400" b="1" dirty="0">
              <a:solidFill>
                <a:schemeClr val="tx1"/>
              </a:solidFill>
            </a:endParaRPr>
          </a:p>
        </p:txBody>
      </p:sp>
      <p:pic>
        <p:nvPicPr>
          <p:cNvPr id="16401" name="Picture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" t="33073" r="56055" b="30469"/>
          <a:stretch>
            <a:fillRect/>
          </a:stretch>
        </p:blipFill>
        <p:spPr bwMode="auto">
          <a:xfrm>
            <a:off x="4235450" y="2165350"/>
            <a:ext cx="1343025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404" name="Group 7"/>
          <p:cNvGrpSpPr>
            <a:grpSpLocks/>
          </p:cNvGrpSpPr>
          <p:nvPr/>
        </p:nvGrpSpPr>
        <p:grpSpPr bwMode="auto">
          <a:xfrm>
            <a:off x="886314" y="1553486"/>
            <a:ext cx="7206272" cy="3063702"/>
            <a:chOff x="451390" y="2096183"/>
            <a:chExt cx="7958879" cy="3415876"/>
          </a:xfrm>
        </p:grpSpPr>
        <p:grpSp>
          <p:nvGrpSpPr>
            <p:cNvPr id="16405" name="Group 50"/>
            <p:cNvGrpSpPr>
              <a:grpSpLocks/>
            </p:cNvGrpSpPr>
            <p:nvPr/>
          </p:nvGrpSpPr>
          <p:grpSpPr bwMode="auto">
            <a:xfrm>
              <a:off x="451390" y="2096183"/>
              <a:ext cx="3352805" cy="3323597"/>
              <a:chOff x="483815" y="2120700"/>
              <a:chExt cx="3352805" cy="3323597"/>
            </a:xfrm>
          </p:grpSpPr>
          <p:pic>
            <p:nvPicPr>
              <p:cNvPr id="16417" name="Picture 5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39" t="26053" r="53276" b="33710"/>
              <a:stretch>
                <a:fillRect/>
              </a:stretch>
            </p:blipFill>
            <p:spPr bwMode="auto">
              <a:xfrm>
                <a:off x="487575" y="4287077"/>
                <a:ext cx="1794284" cy="961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8" name="Picture 5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982" t="25520" r="8447" b="32811"/>
              <a:stretch>
                <a:fillRect/>
              </a:stretch>
            </p:blipFill>
            <p:spPr bwMode="auto">
              <a:xfrm>
                <a:off x="2293392" y="4287077"/>
                <a:ext cx="1465590" cy="1157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9" name="Picture 31" descr="http://www.photolibrary.nhs.uk/images/trueimages/13/6236-2.jpg?144139792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03" t="18439" r="2231" b="20380"/>
              <a:stretch>
                <a:fillRect/>
              </a:stretch>
            </p:blipFill>
            <p:spPr bwMode="auto">
              <a:xfrm>
                <a:off x="2133452" y="3216378"/>
                <a:ext cx="1651000" cy="1174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20" name="Picture 5" descr="C:\Documents and Settings\Tim\Local Settings\Temporary Internet Files\Content.IE5\QUSPF0J1\5-easy cranberry apple slab pie puff pastry dessert recipe rookno17 4[1]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2788" y="2120700"/>
                <a:ext cx="1452553" cy="974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21" name="Picture 7" descr="C:\Documents and Settings\Tim\Local Settings\Temporary Internet Files\Content.IE5\RC6C1P5B\American-White-Bread[1]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1649" y="2133900"/>
                <a:ext cx="1814971" cy="10933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22" name="Picture 56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02" t="32819" r="58252" b="15099"/>
              <a:stretch>
                <a:fillRect/>
              </a:stretch>
            </p:blipFill>
            <p:spPr bwMode="auto">
              <a:xfrm>
                <a:off x="483815" y="3030544"/>
                <a:ext cx="1751024" cy="1273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6406" name="Group 57"/>
            <p:cNvGrpSpPr>
              <a:grpSpLocks/>
            </p:cNvGrpSpPr>
            <p:nvPr/>
          </p:nvGrpSpPr>
          <p:grpSpPr bwMode="auto">
            <a:xfrm>
              <a:off x="4256310" y="2096389"/>
              <a:ext cx="4153959" cy="3415670"/>
              <a:chOff x="4288735" y="2120906"/>
              <a:chExt cx="4153959" cy="3415670"/>
            </a:xfrm>
          </p:grpSpPr>
          <p:pic>
            <p:nvPicPr>
              <p:cNvPr id="16407" name="Picture 41" descr="http://www.photolibrary.nhs.uk/images/trueimages/11/5212-2.jpg?144139900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189" t="12785" r="14050" b="14287"/>
              <a:stretch>
                <a:fillRect/>
              </a:stretch>
            </p:blipFill>
            <p:spPr bwMode="auto">
              <a:xfrm>
                <a:off x="5636500" y="3085307"/>
                <a:ext cx="1403978" cy="1054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08" name="Picture 12" descr="C:\Documents and Settings\Tim\Local Settings\Temporary Internet Files\Content.IE5\QUSPF0J1\upclose-cooked-quinoa[1].jp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2512" y="3124007"/>
                <a:ext cx="1433060" cy="10145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09" name="Picture 39" descr="http://www.photolibrary.nhs.uk/images/trueimages/13/6078-2.jpg?144139864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73" t="26819" r="11337" b="22894"/>
              <a:stretch>
                <a:fillRect/>
              </a:stretch>
            </p:blipFill>
            <p:spPr bwMode="auto">
              <a:xfrm>
                <a:off x="5686820" y="2165351"/>
                <a:ext cx="1303337" cy="930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0" name="Picture 40" descr="http://www.acebakery.com/assets/products/OrganicGranary.jpg">
                <a:hlinkClick r:id="rId14"/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867" t="3670" r="11220" b="18146"/>
              <a:stretch>
                <a:fillRect/>
              </a:stretch>
            </p:blipFill>
            <p:spPr bwMode="auto">
              <a:xfrm>
                <a:off x="6979029" y="2185040"/>
                <a:ext cx="1422400" cy="928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1" name="Picture 43" descr="http://www.all-creatures.org/recipes/images/i-pasta-rotini.jpg">
                <a:hlinkClick r:id="rId16"/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20294" y="4139576"/>
                <a:ext cx="1422400" cy="1397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2" name="Picture 23" descr="C:\Documents and Settings\Tim\Local Settings\Temporary Internet Files\Content.IE5\P3GQ7LQN\sweet-potato[1].jpg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04776" y="3990202"/>
                <a:ext cx="1467426" cy="14666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3" name="Picture 33" descr="C:\Documents and Settings\Tim\Local Settings\Temporary Internet Files\Content.IE5\6CVJS32E\swedes[1].jpg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03851" y="4493471"/>
                <a:ext cx="1300926" cy="9063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4" name="Picture 42" descr="Fresh raw vegetables. Sliced carrots. ">
                <a:hlinkClick r:id="rId20"/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07" t="7407" r="8643" b="6790"/>
              <a:stretch>
                <a:fillRect/>
              </a:stretch>
            </p:blipFill>
            <p:spPr bwMode="auto">
              <a:xfrm>
                <a:off x="4311621" y="4041940"/>
                <a:ext cx="1269016" cy="681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5" name="Picture 66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04" t="33073" r="56055" b="30469"/>
              <a:stretch>
                <a:fillRect/>
              </a:stretch>
            </p:blipFill>
            <p:spPr bwMode="auto">
              <a:xfrm>
                <a:off x="4311621" y="2120906"/>
                <a:ext cx="1344018" cy="909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6" name="Picture 67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806" t="26823" r="8887" b="26563"/>
              <a:stretch>
                <a:fillRect/>
              </a:stretch>
            </p:blipFill>
            <p:spPr bwMode="auto">
              <a:xfrm>
                <a:off x="4288735" y="2987060"/>
                <a:ext cx="1389790" cy="10847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6" name="Rectangle 5"/>
          <p:cNvSpPr/>
          <p:nvPr/>
        </p:nvSpPr>
        <p:spPr>
          <a:xfrm>
            <a:off x="4360654" y="4516238"/>
            <a:ext cx="4547046" cy="158161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200" b="1" dirty="0">
                <a:solidFill>
                  <a:srgbClr val="0070C0"/>
                </a:solidFill>
                <a:cs typeface="Arial" panose="020B0604020202020204" pitchFamily="34" charset="0"/>
              </a:rPr>
              <a:t>Steady supply of energy</a:t>
            </a:r>
          </a:p>
          <a:p>
            <a:pPr algn="ctr">
              <a:defRPr/>
            </a:pPr>
            <a:r>
              <a:rPr lang="en-GB" sz="2200" b="1" dirty="0">
                <a:solidFill>
                  <a:srgbClr val="0070C0"/>
                </a:solidFill>
                <a:cs typeface="Arial" panose="020B0604020202020204" pitchFamily="34" charset="0"/>
              </a:rPr>
              <a:t>Feel full for longer</a:t>
            </a:r>
          </a:p>
          <a:p>
            <a:pPr algn="ctr">
              <a:defRPr/>
            </a:pPr>
            <a:r>
              <a:rPr lang="en-GB" sz="2200" b="1" dirty="0">
                <a:solidFill>
                  <a:srgbClr val="0070C0"/>
                </a:solidFill>
                <a:cs typeface="Arial" panose="020B0604020202020204" pitchFamily="34" charset="0"/>
              </a:rPr>
              <a:t>High in vitamins, minerals, fibre and some have protein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4243221" y="1371991"/>
            <a:ext cx="0" cy="472586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6451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1383"/>
    </mc:Choice>
    <mc:Fallback xmlns="">
      <p:transition advTm="61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25368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61420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0" y="807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0" y="103552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229600" cy="864096"/>
          </a:xfrm>
        </p:spPr>
        <p:txBody>
          <a:bodyPr/>
          <a:lstStyle/>
          <a:p>
            <a:pPr algn="l"/>
            <a:r>
              <a:rPr lang="en-GB" sz="3000" b="1" dirty="0">
                <a:solidFill>
                  <a:srgbClr val="CC0066"/>
                </a:solidFill>
              </a:rPr>
              <a:t>Protein</a:t>
            </a:r>
            <a:endParaRPr lang="en-GB" sz="3000" dirty="0"/>
          </a:p>
        </p:txBody>
      </p:sp>
      <p:sp>
        <p:nvSpPr>
          <p:cNvPr id="16" name="TextBox 15"/>
          <p:cNvSpPr txBox="1"/>
          <p:nvPr/>
        </p:nvSpPr>
        <p:spPr>
          <a:xfrm>
            <a:off x="395536" y="1523959"/>
            <a:ext cx="5904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Used by the body for growth and repair, including muscles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Protein rich foods also contain minerals, such as iron, which are vital for producing red blood cells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Examples: Beans, pulses, fish, eggs, meat, poultry, nuts, other proteins e.g. Quorn, tofu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Portion = palm sized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418096"/>
            <a:ext cx="1292448" cy="12531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648" y="3140968"/>
            <a:ext cx="1759544" cy="12531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035" y="2025154"/>
            <a:ext cx="1891814" cy="12531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20" y="4718638"/>
            <a:ext cx="1825703" cy="121713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733982"/>
            <a:ext cx="1823279" cy="12171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690412"/>
            <a:ext cx="1832384" cy="122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7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963">
        <p:fade/>
      </p:transition>
    </mc:Choice>
    <mc:Fallback xmlns="">
      <p:transition spd="slow" advTm="37963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15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1529</TotalTime>
  <Words>1264</Words>
  <Application>Microsoft Office PowerPoint</Application>
  <PresentationFormat>On-screen Show (4:3)</PresentationFormat>
  <Paragraphs>211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Starchy and sugary foods</vt:lpstr>
      <vt:lpstr>Protein</vt:lpstr>
      <vt:lpstr>PowerPoint Presentation</vt:lpstr>
      <vt:lpstr>PowerPoint Presentation</vt:lpstr>
      <vt:lpstr>PowerPoint Presentation</vt:lpstr>
      <vt:lpstr>PowerPoint Presentation</vt:lpstr>
      <vt:lpstr>High fat/salt/sugar foods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NHS Wirral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Walker</dc:creator>
  <cp:lastModifiedBy>FRANCOM, Lauren (WIRRAL COMMUNITY HEALTH AND CARE NHS FOUNDATION TRUST)</cp:lastModifiedBy>
  <cp:revision>80</cp:revision>
  <dcterms:created xsi:type="dcterms:W3CDTF">2018-02-22T10:53:55Z</dcterms:created>
  <dcterms:modified xsi:type="dcterms:W3CDTF">2023-03-30T12:17:58Z</dcterms:modified>
</cp:coreProperties>
</file>