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75" r:id="rId3"/>
    <p:sldId id="257" r:id="rId4"/>
    <p:sldId id="372" r:id="rId5"/>
    <p:sldId id="342" r:id="rId6"/>
    <p:sldId id="349" r:id="rId7"/>
    <p:sldId id="354" r:id="rId8"/>
    <p:sldId id="350" r:id="rId9"/>
    <p:sldId id="344" r:id="rId10"/>
    <p:sldId id="343" r:id="rId11"/>
    <p:sldId id="352" r:id="rId12"/>
    <p:sldId id="353" r:id="rId13"/>
    <p:sldId id="370" r:id="rId14"/>
    <p:sldId id="369" r:id="rId15"/>
    <p:sldId id="295" r:id="rId16"/>
    <p:sldId id="258" r:id="rId17"/>
    <p:sldId id="325" r:id="rId18"/>
    <p:sldId id="326" r:id="rId19"/>
    <p:sldId id="330" r:id="rId20"/>
    <p:sldId id="328" r:id="rId21"/>
    <p:sldId id="333" r:id="rId22"/>
    <p:sldId id="276" r:id="rId23"/>
    <p:sldId id="334" r:id="rId24"/>
    <p:sldId id="335" r:id="rId25"/>
    <p:sldId id="357" r:id="rId26"/>
    <p:sldId id="336" r:id="rId27"/>
    <p:sldId id="338" r:id="rId28"/>
    <p:sldId id="339" r:id="rId29"/>
    <p:sldId id="358" r:id="rId30"/>
    <p:sldId id="359" r:id="rId31"/>
    <p:sldId id="361" r:id="rId32"/>
    <p:sldId id="351" r:id="rId33"/>
    <p:sldId id="362" r:id="rId34"/>
    <p:sldId id="363" r:id="rId35"/>
    <p:sldId id="364" r:id="rId36"/>
    <p:sldId id="365" r:id="rId37"/>
    <p:sldId id="366" r:id="rId38"/>
    <p:sldId id="367" r:id="rId39"/>
    <p:sldId id="371" r:id="rId40"/>
    <p:sldId id="368" r:id="rId41"/>
    <p:sldId id="360" r:id="rId42"/>
    <p:sldId id="348" r:id="rId43"/>
    <p:sldId id="355" r:id="rId44"/>
    <p:sldId id="356" r:id="rId45"/>
    <p:sldId id="331" r:id="rId46"/>
  </p:sldIdLst>
  <p:sldSz cx="9144000" cy="6858000" type="screen4x3"/>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EF8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104" autoAdjust="0"/>
  </p:normalViewPr>
  <p:slideViewPr>
    <p:cSldViewPr>
      <p:cViewPr varScale="1">
        <p:scale>
          <a:sx n="88" d="100"/>
          <a:sy n="88" d="100"/>
        </p:scale>
        <p:origin x="227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09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4.0903588884427588E-4"/>
          <c:y val="0.13468013468013468"/>
          <c:w val="0.56799741742152932"/>
          <c:h val="0.76430976430976427"/>
        </c:manualLayout>
      </c:layout>
      <c:pie3DChart>
        <c:varyColors val="1"/>
        <c:ser>
          <c:idx val="0"/>
          <c:order val="0"/>
          <c:explosion val="23"/>
          <c:cat>
            <c:strRef>
              <c:f>'[AMM Presentation 2021 draft finance expenditure data for charts.xlsx]Sheet1'!$A$5:$A$13</c:f>
              <c:strCache>
                <c:ptCount val="9"/>
                <c:pt idx="0">
                  <c:v>Clinical Commissioning Groups (CCGs) - £49.9m</c:v>
                </c:pt>
                <c:pt idx="1">
                  <c:v>NHS England - £7.6m </c:v>
                </c:pt>
                <c:pt idx="2">
                  <c:v>Local authorities - £24.4m</c:v>
                </c:pt>
                <c:pt idx="3">
                  <c:v>Non-NHS patient care - £0.2m</c:v>
                </c:pt>
                <c:pt idx="4">
                  <c:v>Education, training and research - £2.7m</c:v>
                </c:pt>
                <c:pt idx="5">
                  <c:v>Non-patient care to other bodies - £0.9m</c:v>
                </c:pt>
                <c:pt idx="6">
                  <c:v>NHS Trusts/FTs - £3.5m</c:v>
                </c:pt>
                <c:pt idx="7">
                  <c:v>Rent £1.5m</c:v>
                </c:pt>
                <c:pt idx="8">
                  <c:v>Other revenue - £1.8m (incl DHSC COVID response donation)</c:v>
                </c:pt>
              </c:strCache>
            </c:strRef>
          </c:cat>
          <c:val>
            <c:numRef>
              <c:f>'[AMM Presentation 2021 draft finance expenditure data for charts.xlsx]Sheet1'!$B$5:$B$13</c:f>
              <c:numCache>
                <c:formatCode>#,##0</c:formatCode>
                <c:ptCount val="9"/>
                <c:pt idx="0">
                  <c:v>49888</c:v>
                </c:pt>
                <c:pt idx="1">
                  <c:v>7573</c:v>
                </c:pt>
                <c:pt idx="2">
                  <c:v>24428</c:v>
                </c:pt>
                <c:pt idx="3">
                  <c:v>163</c:v>
                </c:pt>
                <c:pt idx="4">
                  <c:v>2744</c:v>
                </c:pt>
                <c:pt idx="5">
                  <c:v>901</c:v>
                </c:pt>
                <c:pt idx="6">
                  <c:v>3529</c:v>
                </c:pt>
                <c:pt idx="7">
                  <c:v>1446</c:v>
                </c:pt>
                <c:pt idx="8">
                  <c:v>1844</c:v>
                </c:pt>
              </c:numCache>
            </c:numRef>
          </c:val>
          <c:extLst>
            <c:ext xmlns:c16="http://schemas.microsoft.com/office/drawing/2014/chart" uri="{C3380CC4-5D6E-409C-BE32-E72D297353CC}">
              <c16:uniqueId val="{00000000-4A31-4711-83FD-4F6675B07E50}"/>
            </c:ext>
          </c:extLst>
        </c:ser>
        <c:dLbls>
          <c:showLegendKey val="0"/>
          <c:showVal val="0"/>
          <c:showCatName val="0"/>
          <c:showSerName val="0"/>
          <c:showPercent val="0"/>
          <c:showBubbleSize val="0"/>
          <c:showLeaderLines val="1"/>
        </c:dLbls>
      </c:pie3DChart>
    </c:plotArea>
    <c:legend>
      <c:legendPos val="r"/>
      <c:layout>
        <c:manualLayout>
          <c:xMode val="edge"/>
          <c:yMode val="edge"/>
          <c:x val="0.5741451722337948"/>
          <c:y val="1.819967324956712E-2"/>
          <c:w val="0.41553486921432786"/>
          <c:h val="0.93390754118077479"/>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1.1344713297699086E-3"/>
          <c:y val="7.3150213284306209E-2"/>
          <c:w val="0.56655356984871275"/>
          <c:h val="0.78054868588406012"/>
        </c:manualLayout>
      </c:layout>
      <c:pie3DChart>
        <c:varyColors val="1"/>
        <c:ser>
          <c:idx val="0"/>
          <c:order val="0"/>
          <c:explosion val="25"/>
          <c:dPt>
            <c:idx val="0"/>
            <c:bubble3D val="0"/>
            <c:spPr>
              <a:solidFill>
                <a:schemeClr val="accent1"/>
              </a:solidFill>
            </c:spPr>
            <c:extLst>
              <c:ext xmlns:c16="http://schemas.microsoft.com/office/drawing/2014/chart" uri="{C3380CC4-5D6E-409C-BE32-E72D297353CC}">
                <c16:uniqueId val="{00000001-813E-4B82-9C30-A9AF4167F92A}"/>
              </c:ext>
            </c:extLst>
          </c:dPt>
          <c:cat>
            <c:strRef>
              <c:f>'[AMM Presentation 2021 draft finance expenditure data for charts.xlsx]Sheet1'!$A$26:$A$33</c:f>
              <c:strCache>
                <c:ptCount val="8"/>
                <c:pt idx="0">
                  <c:v>Employee Costs - £66.4m</c:v>
                </c:pt>
                <c:pt idx="1">
                  <c:v>Board Members - £1.3m</c:v>
                </c:pt>
                <c:pt idx="2">
                  <c:v>Supplies and services - £9.6m</c:v>
                </c:pt>
                <c:pt idx="3">
                  <c:v>Establishment - £2.5m</c:v>
                </c:pt>
                <c:pt idx="4">
                  <c:v>Premises, leases and transport - £7.3m</c:v>
                </c:pt>
                <c:pt idx="5">
                  <c:v>Depreciation and amortisation - £2.4m</c:v>
                </c:pt>
                <c:pt idx="6">
                  <c:v>Education and training - £2.6m</c:v>
                </c:pt>
                <c:pt idx="7">
                  <c:v>Other - £1.0m</c:v>
                </c:pt>
              </c:strCache>
            </c:strRef>
          </c:cat>
          <c:val>
            <c:numRef>
              <c:f>'[AMM Presentation 2021 draft finance expenditure data for charts.xlsx]Sheet1'!$B$26:$B$33</c:f>
              <c:numCache>
                <c:formatCode>#,##0;[Red]\(#,##0\)</c:formatCode>
                <c:ptCount val="8"/>
                <c:pt idx="0">
                  <c:v>66360</c:v>
                </c:pt>
                <c:pt idx="1">
                  <c:v>1355</c:v>
                </c:pt>
                <c:pt idx="2">
                  <c:v>9610</c:v>
                </c:pt>
                <c:pt idx="3">
                  <c:v>2496</c:v>
                </c:pt>
                <c:pt idx="4">
                  <c:v>7315</c:v>
                </c:pt>
                <c:pt idx="5">
                  <c:v>2405</c:v>
                </c:pt>
                <c:pt idx="6">
                  <c:v>2569</c:v>
                </c:pt>
                <c:pt idx="7">
                  <c:v>999</c:v>
                </c:pt>
              </c:numCache>
            </c:numRef>
          </c:val>
          <c:extLst>
            <c:ext xmlns:c16="http://schemas.microsoft.com/office/drawing/2014/chart" uri="{C3380CC4-5D6E-409C-BE32-E72D297353CC}">
              <c16:uniqueId val="{00000002-813E-4B82-9C30-A9AF4167F92A}"/>
            </c:ext>
          </c:extLst>
        </c:ser>
        <c:dLbls>
          <c:showLegendKey val="0"/>
          <c:showVal val="0"/>
          <c:showCatName val="0"/>
          <c:showSerName val="0"/>
          <c:showPercent val="0"/>
          <c:showBubbleSize val="0"/>
          <c:showLeaderLines val="1"/>
        </c:dLbls>
      </c:pie3DChart>
    </c:plotArea>
    <c:legend>
      <c:legendPos val="r"/>
      <c:layout>
        <c:manualLayout>
          <c:xMode val="edge"/>
          <c:yMode val="edge"/>
          <c:x val="0.58202425426748661"/>
          <c:y val="4.784067202409608E-2"/>
          <c:w val="0.38029234125501199"/>
          <c:h val="0.88414497154637139"/>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89776" tIns="44888" rIns="89776" bIns="44888"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87680"/>
          </a:xfrm>
          <a:prstGeom prst="rect">
            <a:avLst/>
          </a:prstGeom>
        </p:spPr>
        <p:txBody>
          <a:bodyPr vert="horz" lIns="89776" tIns="44888" rIns="89776" bIns="44888" rtlCol="0"/>
          <a:lstStyle>
            <a:lvl1pPr algn="r">
              <a:defRPr sz="1200"/>
            </a:lvl1pPr>
          </a:lstStyle>
          <a:p>
            <a:fld id="{22F660FB-6354-4B25-BC7E-3426FC666217}" type="datetimeFigureOut">
              <a:rPr lang="en-GB" smtClean="0"/>
              <a:t>11/11/2021</a:t>
            </a:fld>
            <a:endParaRPr lang="en-GB"/>
          </a:p>
        </p:txBody>
      </p:sp>
      <p:sp>
        <p:nvSpPr>
          <p:cNvPr id="4" name="Footer Placeholder 3"/>
          <p:cNvSpPr>
            <a:spLocks noGrp="1"/>
          </p:cNvSpPr>
          <p:nvPr>
            <p:ph type="ftr" sz="quarter" idx="2"/>
          </p:nvPr>
        </p:nvSpPr>
        <p:spPr>
          <a:xfrm>
            <a:off x="0" y="9264228"/>
            <a:ext cx="2889938" cy="487680"/>
          </a:xfrm>
          <a:prstGeom prst="rect">
            <a:avLst/>
          </a:prstGeom>
        </p:spPr>
        <p:txBody>
          <a:bodyPr vert="horz" lIns="89776" tIns="44888" rIns="89776" bIns="44888"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264228"/>
            <a:ext cx="2889938" cy="487680"/>
          </a:xfrm>
          <a:prstGeom prst="rect">
            <a:avLst/>
          </a:prstGeom>
        </p:spPr>
        <p:txBody>
          <a:bodyPr vert="horz" lIns="89776" tIns="44888" rIns="89776" bIns="44888" rtlCol="0" anchor="b"/>
          <a:lstStyle>
            <a:lvl1pPr algn="r">
              <a:defRPr sz="1200"/>
            </a:lvl1pPr>
          </a:lstStyle>
          <a:p>
            <a:fld id="{229BC885-6BBC-4A64-9D06-6A5F24D7EB96}" type="slidenum">
              <a:rPr lang="en-GB" smtClean="0"/>
              <a:t>‹#›</a:t>
            </a:fld>
            <a:endParaRPr lang="en-GB"/>
          </a:p>
        </p:txBody>
      </p:sp>
    </p:spTree>
    <p:extLst>
      <p:ext uri="{BB962C8B-B14F-4D97-AF65-F5344CB8AC3E}">
        <p14:creationId xmlns:p14="http://schemas.microsoft.com/office/powerpoint/2010/main" val="1506868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89776" tIns="44888" rIns="89776" bIns="44888" rtlCol="0"/>
          <a:lstStyle>
            <a:lvl1pPr algn="l">
              <a:defRPr sz="1200"/>
            </a:lvl1pPr>
          </a:lstStyle>
          <a:p>
            <a:endParaRPr lang="en-GB"/>
          </a:p>
        </p:txBody>
      </p:sp>
      <p:sp>
        <p:nvSpPr>
          <p:cNvPr id="3" name="Date Placeholder 2"/>
          <p:cNvSpPr>
            <a:spLocks noGrp="1"/>
          </p:cNvSpPr>
          <p:nvPr>
            <p:ph type="dt" idx="1"/>
          </p:nvPr>
        </p:nvSpPr>
        <p:spPr>
          <a:xfrm>
            <a:off x="3777607" y="0"/>
            <a:ext cx="2889938" cy="487680"/>
          </a:xfrm>
          <a:prstGeom prst="rect">
            <a:avLst/>
          </a:prstGeom>
        </p:spPr>
        <p:txBody>
          <a:bodyPr vert="horz" lIns="89776" tIns="44888" rIns="89776" bIns="44888" rtlCol="0"/>
          <a:lstStyle>
            <a:lvl1pPr algn="r">
              <a:defRPr sz="1200"/>
            </a:lvl1pPr>
          </a:lstStyle>
          <a:p>
            <a:fld id="{1F985ADC-BA37-4B67-982D-E765BEA30596}" type="datetimeFigureOut">
              <a:rPr lang="en-GB" smtClean="0"/>
              <a:t>11/11/2021</a:t>
            </a:fld>
            <a:endParaRPr lang="en-GB"/>
          </a:p>
        </p:txBody>
      </p:sp>
      <p:sp>
        <p:nvSpPr>
          <p:cNvPr id="4" name="Slide Image Placehold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89776" tIns="44888" rIns="89776" bIns="44888" rtlCol="0" anchor="ctr"/>
          <a:lstStyle/>
          <a:p>
            <a:endParaRPr lang="en-GB"/>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89776" tIns="44888" rIns="89776" bIns="448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64228"/>
            <a:ext cx="2889938" cy="487680"/>
          </a:xfrm>
          <a:prstGeom prst="rect">
            <a:avLst/>
          </a:prstGeom>
        </p:spPr>
        <p:txBody>
          <a:bodyPr vert="horz" lIns="89776" tIns="44888" rIns="89776" bIns="44888"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64228"/>
            <a:ext cx="2889938" cy="487680"/>
          </a:xfrm>
          <a:prstGeom prst="rect">
            <a:avLst/>
          </a:prstGeom>
        </p:spPr>
        <p:txBody>
          <a:bodyPr vert="horz" lIns="89776" tIns="44888" rIns="89776" bIns="44888" rtlCol="0" anchor="b"/>
          <a:lstStyle>
            <a:lvl1pPr algn="r">
              <a:defRPr sz="1200"/>
            </a:lvl1pPr>
          </a:lstStyle>
          <a:p>
            <a:fld id="{75000D1F-3DC2-4F1C-918A-D49D591553F1}" type="slidenum">
              <a:rPr lang="en-GB" smtClean="0"/>
              <a:t>‹#›</a:t>
            </a:fld>
            <a:endParaRPr lang="en-GB"/>
          </a:p>
        </p:txBody>
      </p:sp>
    </p:spTree>
    <p:extLst>
      <p:ext uri="{BB962C8B-B14F-4D97-AF65-F5344CB8AC3E}">
        <p14:creationId xmlns:p14="http://schemas.microsoft.com/office/powerpoint/2010/main" val="1264193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1</a:t>
            </a:fld>
            <a:endParaRPr lang="en-GB"/>
          </a:p>
        </p:txBody>
      </p:sp>
    </p:spTree>
    <p:extLst>
      <p:ext uri="{BB962C8B-B14F-4D97-AF65-F5344CB8AC3E}">
        <p14:creationId xmlns:p14="http://schemas.microsoft.com/office/powerpoint/2010/main" val="26825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first pulse survey received over 800 responses providing us with useful intelligence and feedback </a:t>
            </a:r>
          </a:p>
          <a:p>
            <a:endParaRPr lang="en-GB" dirty="0"/>
          </a:p>
          <a:p>
            <a:pPr marL="336659" indent="-336659">
              <a:buFont typeface="Calibri" panose="020F0502020204030204" pitchFamily="34" charset="0"/>
              <a:buChar char="-"/>
            </a:pPr>
            <a:r>
              <a:rPr lang="en-GB" dirty="0">
                <a:latin typeface="Calibri" panose="020F0502020204030204" pitchFamily="34" charset="0"/>
                <a:ea typeface="Calibri" panose="020F0502020204030204" pitchFamily="34" charset="0"/>
              </a:rPr>
              <a:t>Over 75% of respondents reported feeling motivated or very motivated </a:t>
            </a:r>
          </a:p>
          <a:p>
            <a:pPr marL="336659" indent="-336659">
              <a:buFont typeface="Calibri" panose="020F0502020204030204" pitchFamily="34" charset="0"/>
              <a:buChar char="-"/>
            </a:pPr>
            <a:r>
              <a:rPr lang="en-GB" dirty="0">
                <a:latin typeface="Calibri" panose="020F0502020204030204" pitchFamily="34" charset="0"/>
                <a:ea typeface="Calibri" panose="020F0502020204030204" pitchFamily="34" charset="0"/>
              </a:rPr>
              <a:t>62% of respondents felt connected or very connected to their team</a:t>
            </a:r>
          </a:p>
          <a:p>
            <a:pPr marL="336659" indent="-336659">
              <a:buFont typeface="Calibri" panose="020F0502020204030204" pitchFamily="34" charset="0"/>
              <a:buChar char="-"/>
            </a:pPr>
            <a:r>
              <a:rPr lang="en-GB" dirty="0">
                <a:latin typeface="Calibri" panose="020F0502020204030204" pitchFamily="34" charset="0"/>
                <a:ea typeface="Calibri" panose="020F0502020204030204" pitchFamily="34" charset="0"/>
              </a:rPr>
              <a:t>70% of respondents reported feeling confident in the Trust’s response to PPE </a:t>
            </a:r>
          </a:p>
          <a:p>
            <a:endParaRPr lang="en-US" b="0" dirty="0"/>
          </a:p>
        </p:txBody>
      </p:sp>
      <p:sp>
        <p:nvSpPr>
          <p:cNvPr id="4" name="Slide Number Placeholder 3"/>
          <p:cNvSpPr>
            <a:spLocks noGrp="1"/>
          </p:cNvSpPr>
          <p:nvPr>
            <p:ph type="sldNum" sz="quarter" idx="10"/>
          </p:nvPr>
        </p:nvSpPr>
        <p:spPr/>
        <p:txBody>
          <a:bodyPr/>
          <a:lstStyle/>
          <a:p>
            <a:fld id="{75000D1F-3DC2-4F1C-918A-D49D591553F1}" type="slidenum">
              <a:rPr lang="en-GB" smtClean="0"/>
              <a:t>11</a:t>
            </a:fld>
            <a:endParaRPr lang="en-GB"/>
          </a:p>
        </p:txBody>
      </p:sp>
    </p:spTree>
    <p:extLst>
      <p:ext uri="{BB962C8B-B14F-4D97-AF65-F5344CB8AC3E}">
        <p14:creationId xmlns:p14="http://schemas.microsoft.com/office/powerpoint/2010/main" val="3242982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5000D1F-3DC2-4F1C-918A-D49D591553F1}" type="slidenum">
              <a:rPr lang="en-GB" smtClean="0"/>
              <a:t>12</a:t>
            </a:fld>
            <a:endParaRPr lang="en-GB"/>
          </a:p>
        </p:txBody>
      </p:sp>
    </p:spTree>
    <p:extLst>
      <p:ext uri="{BB962C8B-B14F-4D97-AF65-F5344CB8AC3E}">
        <p14:creationId xmlns:p14="http://schemas.microsoft.com/office/powerpoint/2010/main" val="2621307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13</a:t>
            </a:fld>
            <a:endParaRPr lang="en-GB"/>
          </a:p>
        </p:txBody>
      </p:sp>
    </p:spTree>
    <p:extLst>
      <p:ext uri="{BB962C8B-B14F-4D97-AF65-F5344CB8AC3E}">
        <p14:creationId xmlns:p14="http://schemas.microsoft.com/office/powerpoint/2010/main" val="2709424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14</a:t>
            </a:fld>
            <a:endParaRPr lang="en-GB"/>
          </a:p>
        </p:txBody>
      </p:sp>
    </p:spTree>
    <p:extLst>
      <p:ext uri="{BB962C8B-B14F-4D97-AF65-F5344CB8AC3E}">
        <p14:creationId xmlns:p14="http://schemas.microsoft.com/office/powerpoint/2010/main" val="427830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15</a:t>
            </a:fld>
            <a:endParaRPr lang="en-GB"/>
          </a:p>
        </p:txBody>
      </p:sp>
    </p:spTree>
    <p:extLst>
      <p:ext uri="{BB962C8B-B14F-4D97-AF65-F5344CB8AC3E}">
        <p14:creationId xmlns:p14="http://schemas.microsoft.com/office/powerpoint/2010/main" val="1693333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16</a:t>
            </a:fld>
            <a:endParaRPr lang="en-GB"/>
          </a:p>
        </p:txBody>
      </p:sp>
    </p:spTree>
    <p:extLst>
      <p:ext uri="{BB962C8B-B14F-4D97-AF65-F5344CB8AC3E}">
        <p14:creationId xmlns:p14="http://schemas.microsoft.com/office/powerpoint/2010/main" val="2255930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17</a:t>
            </a:fld>
            <a:endParaRPr lang="en-GB"/>
          </a:p>
        </p:txBody>
      </p:sp>
    </p:spTree>
    <p:extLst>
      <p:ext uri="{BB962C8B-B14F-4D97-AF65-F5344CB8AC3E}">
        <p14:creationId xmlns:p14="http://schemas.microsoft.com/office/powerpoint/2010/main" val="2508994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000D1F-3DC2-4F1C-918A-D49D591553F1}" type="slidenum">
              <a:rPr lang="en-GB" smtClean="0"/>
              <a:t>18</a:t>
            </a:fld>
            <a:endParaRPr lang="en-GB" dirty="0"/>
          </a:p>
        </p:txBody>
      </p:sp>
    </p:spTree>
    <p:extLst>
      <p:ext uri="{BB962C8B-B14F-4D97-AF65-F5344CB8AC3E}">
        <p14:creationId xmlns:p14="http://schemas.microsoft.com/office/powerpoint/2010/main" val="3346453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19</a:t>
            </a:fld>
            <a:endParaRPr lang="en-GB"/>
          </a:p>
        </p:txBody>
      </p:sp>
    </p:spTree>
    <p:extLst>
      <p:ext uri="{BB962C8B-B14F-4D97-AF65-F5344CB8AC3E}">
        <p14:creationId xmlns:p14="http://schemas.microsoft.com/office/powerpoint/2010/main" val="3787527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20</a:t>
            </a:fld>
            <a:endParaRPr lang="en-GB"/>
          </a:p>
        </p:txBody>
      </p:sp>
    </p:spTree>
    <p:extLst>
      <p:ext uri="{BB962C8B-B14F-4D97-AF65-F5344CB8AC3E}">
        <p14:creationId xmlns:p14="http://schemas.microsoft.com/office/powerpoint/2010/main" val="417021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2</a:t>
            </a:fld>
            <a:endParaRPr lang="en-GB"/>
          </a:p>
        </p:txBody>
      </p:sp>
    </p:spTree>
    <p:extLst>
      <p:ext uri="{BB962C8B-B14F-4D97-AF65-F5344CB8AC3E}">
        <p14:creationId xmlns:p14="http://schemas.microsoft.com/office/powerpoint/2010/main" val="281943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21</a:t>
            </a:fld>
            <a:endParaRPr lang="en-GB"/>
          </a:p>
        </p:txBody>
      </p:sp>
    </p:spTree>
    <p:extLst>
      <p:ext uri="{BB962C8B-B14F-4D97-AF65-F5344CB8AC3E}">
        <p14:creationId xmlns:p14="http://schemas.microsoft.com/office/powerpoint/2010/main" val="365881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22</a:t>
            </a:fld>
            <a:endParaRPr lang="en-GB"/>
          </a:p>
        </p:txBody>
      </p:sp>
    </p:spTree>
    <p:extLst>
      <p:ext uri="{BB962C8B-B14F-4D97-AF65-F5344CB8AC3E}">
        <p14:creationId xmlns:p14="http://schemas.microsoft.com/office/powerpoint/2010/main" val="2701777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724" indent="-176724">
              <a:buClr>
                <a:srgbClr val="0070C0"/>
              </a:buClr>
              <a:buFont typeface="Arial" pitchFamily="34" charset="0"/>
              <a:buChar char="•"/>
            </a:pPr>
            <a:r>
              <a:rPr lang="en-GB" dirty="0"/>
              <a:t>The Quality Report must contain:</a:t>
            </a:r>
          </a:p>
          <a:p>
            <a:pPr marL="176724" indent="-176724">
              <a:buClr>
                <a:srgbClr val="0070C0"/>
              </a:buClr>
              <a:buFont typeface="Arial" pitchFamily="34" charset="0"/>
              <a:buChar char="•"/>
            </a:pPr>
            <a:endParaRPr lang="en-GB" dirty="0"/>
          </a:p>
          <a:p>
            <a:pPr marL="625603" lvl="1" indent="-176724">
              <a:spcAft>
                <a:spcPts val="589"/>
              </a:spcAft>
              <a:buClr>
                <a:srgbClr val="0070C0"/>
              </a:buClr>
              <a:buFont typeface="Arial" pitchFamily="34" charset="0"/>
              <a:buChar char="•"/>
            </a:pPr>
            <a:r>
              <a:rPr lang="en-GB" b="1" dirty="0">
                <a:solidFill>
                  <a:srgbClr val="0070C0"/>
                </a:solidFill>
              </a:rPr>
              <a:t>Statement on quality </a:t>
            </a:r>
            <a:r>
              <a:rPr lang="en-GB" dirty="0"/>
              <a:t>from the chief executive</a:t>
            </a:r>
          </a:p>
          <a:p>
            <a:pPr marL="625603" lvl="1" indent="-176724">
              <a:spcAft>
                <a:spcPts val="589"/>
              </a:spcAft>
              <a:buClr>
                <a:srgbClr val="0070C0"/>
              </a:buClr>
              <a:buFont typeface="Arial" pitchFamily="34" charset="0"/>
              <a:buChar char="•"/>
            </a:pPr>
            <a:r>
              <a:rPr lang="en-GB" b="1" dirty="0">
                <a:solidFill>
                  <a:srgbClr val="0070C0"/>
                </a:solidFill>
              </a:rPr>
              <a:t>Priorities for improvement </a:t>
            </a:r>
            <a:r>
              <a:rPr lang="en-GB" dirty="0"/>
              <a:t>and statements of assurance from the board</a:t>
            </a:r>
          </a:p>
          <a:p>
            <a:pPr marL="625603" lvl="1" indent="-176724">
              <a:spcAft>
                <a:spcPts val="884"/>
              </a:spcAft>
              <a:buClr>
                <a:srgbClr val="0070C0"/>
              </a:buClr>
              <a:buFont typeface="Arial" pitchFamily="34" charset="0"/>
              <a:buChar char="•"/>
            </a:pPr>
            <a:r>
              <a:rPr lang="en-GB" dirty="0"/>
              <a:t>Other </a:t>
            </a:r>
            <a:r>
              <a:rPr lang="en-GB" b="1" dirty="0">
                <a:solidFill>
                  <a:srgbClr val="0070C0"/>
                </a:solidFill>
              </a:rPr>
              <a:t>key indicators </a:t>
            </a:r>
            <a:r>
              <a:rPr lang="en-GB" dirty="0"/>
              <a:t>information and </a:t>
            </a:r>
            <a:r>
              <a:rPr lang="en-GB" b="1" dirty="0">
                <a:solidFill>
                  <a:srgbClr val="0070C0"/>
                </a:solidFill>
              </a:rPr>
              <a:t>two annexes</a:t>
            </a:r>
            <a:r>
              <a:rPr lang="en-GB" dirty="0"/>
              <a:t>:</a:t>
            </a:r>
          </a:p>
          <a:p>
            <a:pPr marL="1074482" lvl="2" indent="-176724">
              <a:buClr>
                <a:srgbClr val="0070C0"/>
              </a:buClr>
              <a:buFont typeface="Arial" pitchFamily="34" charset="0"/>
              <a:buChar char="•"/>
            </a:pPr>
            <a:r>
              <a:rPr lang="en-GB" dirty="0"/>
              <a:t>statements from NHS England/relevant clinical commissioning </a:t>
            </a:r>
            <a:br>
              <a:rPr lang="en-GB" dirty="0"/>
            </a:br>
            <a:r>
              <a:rPr lang="en-GB" dirty="0"/>
              <a:t>groups, local </a:t>
            </a:r>
            <a:r>
              <a:rPr lang="en-GB" dirty="0" err="1"/>
              <a:t>Healthwatch</a:t>
            </a:r>
            <a:r>
              <a:rPr lang="en-GB" dirty="0"/>
              <a:t> organisations, and overview and </a:t>
            </a:r>
            <a:br>
              <a:rPr lang="en-GB" dirty="0"/>
            </a:br>
            <a:r>
              <a:rPr lang="en-GB" dirty="0"/>
              <a:t>scrutiny committees</a:t>
            </a:r>
          </a:p>
          <a:p>
            <a:pPr marL="1074482" lvl="2" indent="-176724">
              <a:buClr>
                <a:srgbClr val="0070C0"/>
              </a:buClr>
              <a:buFont typeface="Arial" pitchFamily="34" charset="0"/>
              <a:buChar char="•"/>
            </a:pPr>
            <a:r>
              <a:rPr lang="en-GB" dirty="0"/>
              <a:t>a statement of directors’ responsibilities </a:t>
            </a:r>
            <a:br>
              <a:rPr lang="en-GB" dirty="0"/>
            </a:br>
            <a:r>
              <a:rPr lang="en-GB" dirty="0"/>
              <a:t>for the quality report</a:t>
            </a:r>
          </a:p>
          <a:p>
            <a:endParaRPr lang="en-GB" dirty="0"/>
          </a:p>
          <a:p>
            <a:pPr marL="176724" indent="-176724">
              <a:buClr>
                <a:srgbClr val="0070C0"/>
              </a:buClr>
              <a:buFont typeface="Arial" pitchFamily="34" charset="0"/>
              <a:buChar char="•"/>
            </a:pPr>
            <a:r>
              <a:rPr lang="en-GB" dirty="0"/>
              <a:t>While, the amended regulations mean there is no fixed deadline by which providers must publish their 2019/20 quality account. </a:t>
            </a:r>
          </a:p>
          <a:p>
            <a:pPr marL="176724" indent="-176724">
              <a:buClr>
                <a:srgbClr val="0070C0"/>
              </a:buClr>
              <a:buFont typeface="Arial" pitchFamily="34" charset="0"/>
              <a:buChar char="•"/>
            </a:pPr>
            <a:r>
              <a:rPr lang="en-GB" dirty="0"/>
              <a:t>We recommend for NHS providers that a revised deadline of 15 December 2020 would be appropriate, in light of pressures caused by COVID-19. </a:t>
            </a:r>
          </a:p>
          <a:p>
            <a:pPr marL="176724" indent="-176724">
              <a:buClr>
                <a:srgbClr val="0070C0"/>
              </a:buClr>
              <a:buFont typeface="Arial" pitchFamily="34" charset="0"/>
              <a:buChar char="•"/>
            </a:pPr>
            <a:r>
              <a:rPr lang="en-GB" dirty="0"/>
              <a:t>NHS providers are no longer expected to obtain assurance from their external auditor on their quality account / quality report for 2019/20.</a:t>
            </a:r>
          </a:p>
          <a:p>
            <a:endParaRPr lang="en-GB" dirty="0"/>
          </a:p>
        </p:txBody>
      </p:sp>
      <p:sp>
        <p:nvSpPr>
          <p:cNvPr id="4" name="Slide Number Placeholder 3"/>
          <p:cNvSpPr>
            <a:spLocks noGrp="1"/>
          </p:cNvSpPr>
          <p:nvPr>
            <p:ph type="sldNum" sz="quarter" idx="10"/>
          </p:nvPr>
        </p:nvSpPr>
        <p:spPr/>
        <p:txBody>
          <a:bodyPr/>
          <a:lstStyle/>
          <a:p>
            <a:fld id="{75000D1F-3DC2-4F1C-918A-D49D591553F1}" type="slidenum">
              <a:rPr lang="en-GB" smtClean="0"/>
              <a:t>23</a:t>
            </a:fld>
            <a:endParaRPr lang="en-GB"/>
          </a:p>
        </p:txBody>
      </p:sp>
    </p:spTree>
    <p:extLst>
      <p:ext uri="{BB962C8B-B14F-4D97-AF65-F5344CB8AC3E}">
        <p14:creationId xmlns:p14="http://schemas.microsoft.com/office/powerpoint/2010/main" val="2117296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000D1F-3DC2-4F1C-918A-D49D591553F1}" type="slidenum">
              <a:rPr lang="en-GB" smtClean="0"/>
              <a:t>24</a:t>
            </a:fld>
            <a:endParaRPr lang="en-GB"/>
          </a:p>
        </p:txBody>
      </p:sp>
    </p:spTree>
    <p:extLst>
      <p:ext uri="{BB962C8B-B14F-4D97-AF65-F5344CB8AC3E}">
        <p14:creationId xmlns:p14="http://schemas.microsoft.com/office/powerpoint/2010/main" val="1199836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25</a:t>
            </a:fld>
            <a:endParaRPr lang="en-GB"/>
          </a:p>
        </p:txBody>
      </p:sp>
    </p:spTree>
    <p:extLst>
      <p:ext uri="{BB962C8B-B14F-4D97-AF65-F5344CB8AC3E}">
        <p14:creationId xmlns:p14="http://schemas.microsoft.com/office/powerpoint/2010/main" val="308479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758">
              <a:defRPr/>
            </a:pPr>
            <a:r>
              <a:rPr lang="en-GB" b="1" i="0" dirty="0"/>
              <a:t>IPC guidance </a:t>
            </a:r>
            <a:r>
              <a:rPr lang="en-GB" b="0" i="0" dirty="0"/>
              <a:t>– At the beginning of the Covid-19 pandemic in 2020, the Health and Safety Executive (HSE) and Public Health England (PHE) produced recommendations for the Covid-: Infection Prevention and Control guidance in health care settings. The Trust implemented all the legislative guidance to keep staff, patients, service users and members of the public safe when using our premises or attending essential face to face consultations. </a:t>
            </a:r>
            <a:endParaRPr lang="en-GB" b="1" i="0" dirty="0"/>
          </a:p>
          <a:p>
            <a:pPr defTabSz="897758">
              <a:defRPr/>
            </a:pPr>
            <a:endParaRPr lang="en-GB" b="1" i="0" dirty="0"/>
          </a:p>
          <a:p>
            <a:pPr defTabSz="897758">
              <a:defRPr/>
            </a:pPr>
            <a:r>
              <a:rPr lang="en-GB" b="1" i="0" dirty="0"/>
              <a:t>Debrief conversations - </a:t>
            </a:r>
            <a:r>
              <a:rPr lang="en-GB" sz="1800" dirty="0">
                <a:latin typeface="Arial" panose="020B0604020202020204" pitchFamily="34" charset="0"/>
                <a:ea typeface="SimSun" panose="02010600030101010101" pitchFamily="2" charset="-122"/>
                <a:cs typeface="Times New Roman" panose="02020603050405020304" pitchFamily="18" charset="0"/>
              </a:rPr>
              <a:t>Staff can request a debrief conversation via the Trust Incident Reporting System to support staff affected by patient safety incidents and allows time to share thoughts and feelings and help build emotional resilience as a team. This is not a self-indulgent activity, but essential to maintain the psychological safety and just and learning culture within the organisation.</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75000D1F-3DC2-4F1C-918A-D49D591553F1}" type="slidenum">
              <a:rPr lang="en-GB" smtClean="0"/>
              <a:t>26</a:t>
            </a:fld>
            <a:endParaRPr lang="en-GB"/>
          </a:p>
        </p:txBody>
      </p:sp>
    </p:spTree>
    <p:extLst>
      <p:ext uri="{BB962C8B-B14F-4D97-AF65-F5344CB8AC3E}">
        <p14:creationId xmlns:p14="http://schemas.microsoft.com/office/powerpoint/2010/main" val="1279753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000D1F-3DC2-4F1C-918A-D49D591553F1}" type="slidenum">
              <a:rPr lang="en-GB" smtClean="0"/>
              <a:t>27</a:t>
            </a:fld>
            <a:endParaRPr lang="en-GB"/>
          </a:p>
        </p:txBody>
      </p:sp>
    </p:spTree>
    <p:extLst>
      <p:ext uri="{BB962C8B-B14F-4D97-AF65-F5344CB8AC3E}">
        <p14:creationId xmlns:p14="http://schemas.microsoft.com/office/powerpoint/2010/main" val="544373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758">
              <a:lnSpc>
                <a:spcPct val="115000"/>
              </a:lnSpc>
              <a:spcAft>
                <a:spcPts val="982"/>
              </a:spcAft>
              <a:defRPr/>
            </a:pPr>
            <a:r>
              <a:rPr lang="en-GB" sz="1800" b="1" dirty="0"/>
              <a:t>Pulse oximetry at home</a:t>
            </a:r>
          </a:p>
          <a:p>
            <a:pPr defTabSz="897758">
              <a:lnSpc>
                <a:spcPct val="115000"/>
              </a:lnSpc>
              <a:spcAft>
                <a:spcPts val="982"/>
              </a:spcAft>
              <a:defRPr/>
            </a:pPr>
            <a:r>
              <a:rPr lang="en-GB" sz="1800" dirty="0">
                <a:latin typeface="Arial" panose="020B0604020202020204" pitchFamily="34" charset="0"/>
                <a:ea typeface="MS Mincho" panose="02020609040205080304" pitchFamily="49" charset="-128"/>
              </a:rPr>
              <a:t>We started monitoring patients with Heart Failure and Chronic Obstructive Pulmonary Disease (COPD) using a digital platform and patient reported observations in September 2020. A small team of 2 nurses’ supported patients with long term conditions to understand their symptom profile. Empowering them to self-manage their condition effectively and improving quality of life. Benefits for health and social care include: reducing the risk of unplanned hospital admissions, slowing down disease progression and a more engaged health </a:t>
            </a:r>
            <a:r>
              <a:rPr lang="en-GB" sz="1800" dirty="0" err="1">
                <a:latin typeface="Arial" panose="020B0604020202020204" pitchFamily="34" charset="0"/>
                <a:ea typeface="MS Mincho" panose="02020609040205080304" pitchFamily="49" charset="-128"/>
              </a:rPr>
              <a:t>population.</a:t>
            </a:r>
            <a:r>
              <a:rPr lang="en-GB" sz="1800" dirty="0" err="1">
                <a:latin typeface="Arial" panose="020B0604020202020204" pitchFamily="34" charset="0"/>
                <a:ea typeface="MS Mincho" panose="02020609040205080304" pitchFamily="49" charset="-128"/>
                <a:cs typeface="Times New Roman" panose="02020603050405020304" pitchFamily="18" charset="0"/>
              </a:rPr>
              <a:t>In</a:t>
            </a:r>
            <a:r>
              <a:rPr lang="en-GB" sz="1800" dirty="0">
                <a:latin typeface="Arial" panose="020B0604020202020204" pitchFamily="34" charset="0"/>
                <a:ea typeface="MS Mincho" panose="02020609040205080304" pitchFamily="49" charset="-128"/>
                <a:cs typeface="Times New Roman" panose="02020603050405020304" pitchFamily="18" charset="0"/>
              </a:rPr>
              <a:t> October 2020, we were asked to shift focus and support patients with Covid 19, monitoring their oxygen levels. Identifying the potentially fatal ‘silent hypoxia’ admitting these patients to hospital to receive lifesaving care and treatment, the earlier the better to increase their chances of survival and reduce ongoing complications.</a:t>
            </a:r>
            <a:endParaRPr lang="en-GB" sz="1800" b="1" dirty="0"/>
          </a:p>
          <a:p>
            <a:pPr defTabSz="897758">
              <a:lnSpc>
                <a:spcPct val="115000"/>
              </a:lnSpc>
              <a:spcAft>
                <a:spcPts val="982"/>
              </a:spcAft>
              <a:defRPr/>
            </a:pPr>
            <a:endParaRPr lang="en-GB" sz="1800" b="1" dirty="0"/>
          </a:p>
          <a:p>
            <a:pPr defTabSz="897758">
              <a:lnSpc>
                <a:spcPct val="115000"/>
              </a:lnSpc>
              <a:spcAft>
                <a:spcPts val="982"/>
              </a:spcAft>
              <a:defRPr/>
            </a:pPr>
            <a:r>
              <a:rPr lang="en-GB" sz="1800" b="1" dirty="0"/>
              <a:t>Home Swabbing and Testing Centre</a:t>
            </a:r>
          </a:p>
          <a:p>
            <a:pPr>
              <a:lnSpc>
                <a:spcPct val="115000"/>
              </a:lnSpc>
              <a:spcAft>
                <a:spcPts val="982"/>
              </a:spcAft>
            </a:pPr>
            <a:r>
              <a:rPr lang="en-GB" sz="1800" dirty="0">
                <a:latin typeface="Arial" panose="020B0604020202020204" pitchFamily="34" charset="0"/>
                <a:ea typeface="Calibri" panose="020F0502020204030204" pitchFamily="34" charset="0"/>
                <a:cs typeface="Times New Roman" panose="02020603050405020304" pitchFamily="18" charset="0"/>
              </a:rPr>
              <a:t>Home swabbing went live in April 2020 and the service was set up with 3 teams of 2 staff, 1 staff member to do the swabbing and 1 assistant, 7 days per week. The service was staffed with reassigned staff and 3</a:t>
            </a:r>
            <a:r>
              <a:rPr lang="en-GB" sz="1800" baseline="30000" dirty="0">
                <a:latin typeface="Arial" panose="020B0604020202020204" pitchFamily="34" charset="0"/>
                <a:ea typeface="Calibri" panose="020F0502020204030204" pitchFamily="34" charset="0"/>
                <a:cs typeface="Times New Roman" panose="02020603050405020304" pitchFamily="18" charset="0"/>
              </a:rPr>
              <a:t>rd</a:t>
            </a:r>
            <a:r>
              <a:rPr lang="en-GB" sz="1800" dirty="0">
                <a:latin typeface="Arial" panose="020B0604020202020204" pitchFamily="34" charset="0"/>
                <a:ea typeface="Calibri" panose="020F0502020204030204" pitchFamily="34" charset="0"/>
                <a:cs typeface="Times New Roman" panose="02020603050405020304" pitchFamily="18" charset="0"/>
              </a:rPr>
              <a:t> year student nurses who were recruited in line with Covid support at the time. The service provided swabs to care homes and key workers who were not able to attend the satellite centre.</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982"/>
              </a:spcAft>
            </a:pPr>
            <a:r>
              <a:rPr lang="en-GB" sz="1800" dirty="0">
                <a:latin typeface="Arial" panose="020B0604020202020204" pitchFamily="34" charset="0"/>
                <a:ea typeface="Calibri" panose="020F0502020204030204" pitchFamily="34" charset="0"/>
                <a:cs typeface="Times New Roman" panose="02020603050405020304" pitchFamily="18" charset="0"/>
              </a:rPr>
              <a:t>The satellite testing centre went live in May 2020. It was staffed with reassigned staff from the 0 – 19 service, Dental and other services. Again student nurses were recruited in line with Covid support at the time. The satellite testing centre ran 7 days per week until the end of September 2020.</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defTabSz="897758">
              <a:defRPr/>
            </a:pP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defTabSz="897758">
              <a:defRPr/>
            </a:pPr>
            <a:r>
              <a:rPr lang="en-GB" sz="1800" b="1" dirty="0">
                <a:latin typeface="Calibri" panose="020F0502020204030204" pitchFamily="34" charset="0"/>
                <a:ea typeface="Calibri" panose="020F0502020204030204" pitchFamily="34" charset="0"/>
                <a:cs typeface="Times New Roman" panose="02020603050405020304" pitchFamily="18" charset="0"/>
              </a:rPr>
              <a:t>CICC</a:t>
            </a:r>
          </a:p>
          <a:p>
            <a:pPr defTabSz="897758">
              <a:defRPr/>
            </a:pPr>
            <a:r>
              <a:rPr lang="en-GB" sz="1800" dirty="0">
                <a:latin typeface="Arial" panose="020B0604020202020204" pitchFamily="34" charset="0"/>
                <a:ea typeface="MS Mincho" panose="02020609040205080304" pitchFamily="49" charset="-128"/>
                <a:cs typeface="Times New Roman" panose="02020603050405020304" pitchFamily="18" charset="0"/>
              </a:rPr>
              <a:t>The CICC is an exciting new development for the Trust, providing high quality, integrated care for the local adult population, supporting them with their reablement and self-care and encouraging them to reach their optimum level of independence. CICC opened on Monday 4 January 2021 consisting of Bluebell Ward, followed the following month with Iris Ward.</a:t>
            </a:r>
          </a:p>
          <a:p>
            <a:pPr defTabSz="897758">
              <a:defRPr/>
            </a:pPr>
            <a:r>
              <a:rPr lang="en-GB" sz="1800" dirty="0">
                <a:latin typeface="Arial" panose="020B0604020202020204" pitchFamily="34" charset="0"/>
                <a:ea typeface="MS Mincho" panose="02020609040205080304" pitchFamily="49" charset="-128"/>
                <a:cs typeface="Times New Roman" panose="02020603050405020304" pitchFamily="18" charset="0"/>
              </a:rPr>
              <a:t>The unit now has three wards open and feedback from people who have accessed the unit is very positive.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defTabSz="897758">
              <a:defRPr/>
            </a:pPr>
            <a:endParaRPr lang="en-GB" sz="1800" b="1" dirty="0">
              <a:latin typeface="Arial" panose="020B0604020202020204" pitchFamily="34" charset="0"/>
              <a:ea typeface="SimSun" panose="02010600030101010101" pitchFamily="2" charset="-122"/>
              <a:cs typeface="Times New Roman" panose="02020603050405020304" pitchFamily="18" charset="0"/>
            </a:endParaRPr>
          </a:p>
          <a:p>
            <a:pPr defTabSz="897758">
              <a:defRPr/>
            </a:pPr>
            <a:endParaRPr lang="en-GB" sz="1800" b="1" dirty="0">
              <a:latin typeface="Arial" panose="020B0604020202020204" pitchFamily="34" charset="0"/>
              <a:ea typeface="SimSun" panose="02010600030101010101" pitchFamily="2" charset="-122"/>
              <a:cs typeface="Times New Roman" panose="02020603050405020304" pitchFamily="18" charset="0"/>
            </a:endParaRPr>
          </a:p>
          <a:p>
            <a:pPr defTabSz="897758">
              <a:defRPr/>
            </a:pPr>
            <a:r>
              <a:rPr lang="en-GB" sz="1800" b="1" dirty="0">
                <a:latin typeface="Arial" panose="020B0604020202020204" pitchFamily="34" charset="0"/>
                <a:ea typeface="SimSun" panose="02010600030101010101" pitchFamily="2" charset="-122"/>
                <a:cs typeface="Times New Roman" panose="02020603050405020304" pitchFamily="18" charset="0"/>
              </a:rPr>
              <a:t>Digital Platforms</a:t>
            </a:r>
          </a:p>
          <a:p>
            <a:pPr defTabSz="897758">
              <a:defRPr/>
            </a:pPr>
            <a:r>
              <a:rPr lang="en-GB" sz="1800" dirty="0">
                <a:latin typeface="Arial" panose="020B0604020202020204" pitchFamily="34" charset="0"/>
                <a:ea typeface="SimSun" panose="02010600030101010101" pitchFamily="2" charset="-122"/>
                <a:cs typeface="Times New Roman" panose="02020603050405020304" pitchFamily="18" charset="0"/>
              </a:rPr>
              <a:t>As the Trust reacted to the Covid-19 pandemic, we became increasingly reliant on technology to support staff to work from home or work in different ways. The Information Technology (IT) team worked relentlessly to ensure we had safe and effective systems in place which included:</a:t>
            </a:r>
          </a:p>
          <a:p>
            <a:pPr defTabSz="897758">
              <a:defRPr/>
            </a:pPr>
            <a:r>
              <a:rPr lang="en-GB" sz="1800" dirty="0">
                <a:latin typeface="Calibri" panose="020F0502020204030204" pitchFamily="34" charset="0"/>
                <a:ea typeface="Calibri" panose="020F0502020204030204" pitchFamily="34" charset="0"/>
                <a:cs typeface="Times New Roman" panose="02020603050405020304" pitchFamily="18" charset="0"/>
              </a:rPr>
              <a:t>•	Provision of additional computing endpoints to support front line staff / remote working</a:t>
            </a:r>
          </a:p>
          <a:p>
            <a:pPr defTabSz="897758">
              <a:defRPr/>
            </a:pPr>
            <a:r>
              <a:rPr lang="en-GB" sz="1800" dirty="0">
                <a:latin typeface="Calibri" panose="020F0502020204030204" pitchFamily="34" charset="0"/>
                <a:ea typeface="Calibri" panose="020F0502020204030204" pitchFamily="34" charset="0"/>
                <a:cs typeface="Times New Roman" panose="02020603050405020304" pitchFamily="18" charset="0"/>
              </a:rPr>
              <a:t>•	Provision of mobile phones / data sim cards to support remote working</a:t>
            </a:r>
          </a:p>
          <a:p>
            <a:pPr defTabSz="897758">
              <a:defRPr/>
            </a:pPr>
            <a:r>
              <a:rPr lang="en-GB" sz="1800" dirty="0">
                <a:latin typeface="Calibri" panose="020F0502020204030204" pitchFamily="34" charset="0"/>
                <a:ea typeface="Calibri" panose="020F0502020204030204" pitchFamily="34" charset="0"/>
                <a:cs typeface="Times New Roman" panose="02020603050405020304" pitchFamily="18" charset="0"/>
              </a:rPr>
              <a:t>•	Rollout of Microsoft Teams (MS) as the solution for video conferencing / virtual meetings enabling staff to work at home</a:t>
            </a:r>
          </a:p>
          <a:p>
            <a:pPr defTabSz="897758">
              <a:defRPr/>
            </a:pPr>
            <a:r>
              <a:rPr lang="en-GB" sz="1800" dirty="0">
                <a:latin typeface="Calibri" panose="020F0502020204030204" pitchFamily="34" charset="0"/>
                <a:ea typeface="Calibri" panose="020F0502020204030204" pitchFamily="34" charset="0"/>
                <a:cs typeface="Times New Roman" panose="02020603050405020304" pitchFamily="18" charset="0"/>
              </a:rPr>
              <a:t>•	Adoption of Zoom for Business to meet specific use cases / virtual consultations for speech and language therapy teams</a:t>
            </a:r>
          </a:p>
          <a:p>
            <a:pPr defTabSz="897758">
              <a:defRPr/>
            </a:pPr>
            <a:r>
              <a:rPr lang="en-GB" sz="1800" dirty="0">
                <a:latin typeface="Calibri" panose="020F0502020204030204" pitchFamily="34" charset="0"/>
                <a:ea typeface="Calibri" panose="020F0502020204030204" pitchFamily="34" charset="0"/>
                <a:cs typeface="Times New Roman" panose="02020603050405020304" pitchFamily="18" charset="0"/>
              </a:rPr>
              <a:t>•	Adoption of Attend Anywhere and </a:t>
            </a:r>
            <a:r>
              <a:rPr lang="en-GB" sz="1800" dirty="0" err="1">
                <a:latin typeface="Calibri" panose="020F0502020204030204" pitchFamily="34" charset="0"/>
                <a:ea typeface="Calibri" panose="020F0502020204030204" pitchFamily="34" charset="0"/>
                <a:cs typeface="Times New Roman" panose="02020603050405020304" pitchFamily="18" charset="0"/>
              </a:rPr>
              <a:t>AccuRX</a:t>
            </a:r>
            <a:r>
              <a:rPr lang="en-GB" sz="1800" dirty="0">
                <a:latin typeface="Calibri" panose="020F0502020204030204" pitchFamily="34" charset="0"/>
                <a:ea typeface="Calibri" panose="020F0502020204030204" pitchFamily="34" charset="0"/>
                <a:cs typeface="Times New Roman" panose="02020603050405020304" pitchFamily="18" charset="0"/>
              </a:rPr>
              <a:t> for virtual consultations and communication with patients reducing the need for face-to-face appointments in a clinic or care home</a:t>
            </a:r>
          </a:p>
          <a:p>
            <a:pPr defTabSz="897758">
              <a:defRPr/>
            </a:pPr>
            <a:r>
              <a:rPr lang="en-GB" sz="1800" dirty="0">
                <a:latin typeface="Calibri" panose="020F0502020204030204" pitchFamily="34" charset="0"/>
                <a:ea typeface="Calibri" panose="020F0502020204030204" pitchFamily="34" charset="0"/>
                <a:cs typeface="Times New Roman" panose="02020603050405020304" pitchFamily="18" charset="0"/>
              </a:rPr>
              <a:t>•	System design, build and configuration of clinical workflows within the Trusts EPR system to support the Community Intermediate Care Centre / Step down wards at Clatterbridge</a:t>
            </a:r>
          </a:p>
          <a:p>
            <a:pPr defTabSz="897758">
              <a:defRPr/>
            </a:pPr>
            <a:r>
              <a:rPr lang="en-GB" sz="1800" dirty="0">
                <a:latin typeface="Calibri" panose="020F0502020204030204" pitchFamily="34" charset="0"/>
                <a:ea typeface="Calibri" panose="020F0502020204030204" pitchFamily="34" charset="0"/>
                <a:cs typeface="Times New Roman" panose="02020603050405020304" pitchFamily="18" charset="0"/>
              </a:rPr>
              <a:t>•	Provision of enabling digital works for the Covid-19 vaccination centre at St Catherine’s Health Centre (this was not needed in the end but the work involved was considerable)</a:t>
            </a:r>
          </a:p>
          <a:p>
            <a:pPr defTabSz="897758">
              <a:defRP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75000D1F-3DC2-4F1C-918A-D49D591553F1}" type="slidenum">
              <a:rPr lang="en-GB" smtClean="0"/>
              <a:t>28</a:t>
            </a:fld>
            <a:endParaRPr lang="en-GB"/>
          </a:p>
        </p:txBody>
      </p:sp>
    </p:spTree>
    <p:extLst>
      <p:ext uri="{BB962C8B-B14F-4D97-AF65-F5344CB8AC3E}">
        <p14:creationId xmlns:p14="http://schemas.microsoft.com/office/powerpoint/2010/main" val="2927746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9289" indent="-119289">
              <a:spcAft>
                <a:spcPts val="368"/>
              </a:spcAft>
              <a:buClr>
                <a:srgbClr val="0070C0"/>
              </a:buClr>
            </a:pPr>
            <a:r>
              <a:rPr lang="en-GB" dirty="0">
                <a:latin typeface="Calibri" panose="020F0502020204030204" pitchFamily="34" charset="0"/>
                <a:ea typeface="Calibri" panose="020F0502020204030204" pitchFamily="34" charset="0"/>
                <a:cs typeface="Times New Roman" panose="02020603050405020304" pitchFamily="18" charset="0"/>
              </a:rPr>
              <a:t>Care homes were trained to use SAFE, complete regular monthly checklists - PPE, manager checklist and hand hygiene, quarterly environmental audits and yearly policy checklist</a:t>
            </a:r>
          </a:p>
          <a:p>
            <a:pPr marL="119289" indent="-119289">
              <a:spcAft>
                <a:spcPts val="368"/>
              </a:spcAft>
              <a:buClr>
                <a:srgbClr val="0070C0"/>
              </a:buClr>
            </a:pPr>
            <a:r>
              <a:rPr lang="en-GB" dirty="0">
                <a:latin typeface="Calibri" panose="020F0502020204030204" pitchFamily="34" charset="0"/>
                <a:ea typeface="Calibri" panose="020F0502020204030204" pitchFamily="34" charset="0"/>
                <a:cs typeface="Times New Roman" panose="02020603050405020304" pitchFamily="18" charset="0"/>
              </a:rPr>
              <a:t>Flexible approach to training based upon local intelligence, system priorities, changes in national and local guidance, system learning and identification of key themes</a:t>
            </a:r>
          </a:p>
          <a:p>
            <a:endParaRPr lang="en-GB" dirty="0"/>
          </a:p>
        </p:txBody>
      </p:sp>
      <p:sp>
        <p:nvSpPr>
          <p:cNvPr id="4" name="Slide Number Placeholder 3"/>
          <p:cNvSpPr>
            <a:spLocks noGrp="1"/>
          </p:cNvSpPr>
          <p:nvPr>
            <p:ph type="sldNum" sz="quarter" idx="5"/>
          </p:nvPr>
        </p:nvSpPr>
        <p:spPr/>
        <p:txBody>
          <a:bodyPr/>
          <a:lstStyle/>
          <a:p>
            <a:fld id="{75000D1F-3DC2-4F1C-918A-D49D591553F1}" type="slidenum">
              <a:rPr lang="en-GB" smtClean="0"/>
              <a:t>29</a:t>
            </a:fld>
            <a:endParaRPr lang="en-GB"/>
          </a:p>
        </p:txBody>
      </p:sp>
    </p:spTree>
    <p:extLst>
      <p:ext uri="{BB962C8B-B14F-4D97-AF65-F5344CB8AC3E}">
        <p14:creationId xmlns:p14="http://schemas.microsoft.com/office/powerpoint/2010/main" val="1345333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Statement at the top reflects our evolution as an organisation and recognises the benefits that integration brings us in the way we support people. It is a clear statement about how the person is at the heart of every conversation and decision and signals an intent to work closely with system partners with the aim of optimising wellbeing and independence.</a:t>
            </a:r>
          </a:p>
          <a:p>
            <a:endParaRPr lang="en-GB" dirty="0"/>
          </a:p>
          <a:p>
            <a:r>
              <a:rPr lang="en-GB" dirty="0"/>
              <a:t>As always, the plan is split into three sections, engaged populations, effective and innovative and safe care and support  </a:t>
            </a:r>
          </a:p>
          <a:p>
            <a:endParaRPr lang="en-GB" dirty="0"/>
          </a:p>
          <a:p>
            <a:r>
              <a:rPr lang="en-GB" dirty="0"/>
              <a:t>The first priority describes our intention to enhance our engagement approach with people and outlines how we will actively seek insight into the neds of our populations and develop services accordingly.</a:t>
            </a:r>
          </a:p>
          <a:p>
            <a:endParaRPr lang="en-GB" dirty="0"/>
          </a:p>
          <a:p>
            <a:r>
              <a:rPr lang="en-GB" dirty="0"/>
              <a:t>Effective and innovative will be focussed this year on building quality improvement skills across our services embedding this as the way we do things and trusting and liberating staff to act</a:t>
            </a:r>
          </a:p>
          <a:p>
            <a:endParaRPr lang="en-GB" dirty="0"/>
          </a:p>
          <a:p>
            <a:r>
              <a:rPr lang="en-GB" dirty="0"/>
              <a:t>Within safe care and support, we will as always focus on key safety priorities – this we falls prevention and safe discharge, we will develop safety experts in response to the national patient safety strategy and we will work hard to continue creating a safe environment where staff feel comfortable and confident to report errors in order to continuously learn and improve. </a:t>
            </a:r>
          </a:p>
          <a:p>
            <a:endParaRPr lang="en-GB" dirty="0"/>
          </a:p>
          <a:p>
            <a:r>
              <a:rPr lang="en-GB" dirty="0"/>
              <a:t>The final section then talks about our future approach which will be focussed on reducing inequalities, appropriately utilising digital technology to enhance care and self care </a:t>
            </a:r>
            <a:r>
              <a:rPr lang="en-GB"/>
              <a:t>and describes </a:t>
            </a:r>
            <a:r>
              <a:rPr lang="en-GB" dirty="0"/>
              <a:t>the development of a coalition of safety across the system – working together to keep people safe and well</a:t>
            </a:r>
          </a:p>
        </p:txBody>
      </p:sp>
      <p:sp>
        <p:nvSpPr>
          <p:cNvPr id="4" name="Slide Number Placeholder 3"/>
          <p:cNvSpPr>
            <a:spLocks noGrp="1"/>
          </p:cNvSpPr>
          <p:nvPr>
            <p:ph type="sldNum" sz="quarter" idx="5"/>
          </p:nvPr>
        </p:nvSpPr>
        <p:spPr/>
        <p:txBody>
          <a:bodyPr/>
          <a:lstStyle/>
          <a:p>
            <a:pPr defTabSz="897758">
              <a:defRPr/>
            </a:pPr>
            <a:fld id="{C64E6E41-8831-4A31-9261-8E28ABE161CC}" type="slidenum">
              <a:rPr lang="en-GB">
                <a:solidFill>
                  <a:prstClr val="black"/>
                </a:solidFill>
                <a:latin typeface="Calibri" panose="020F0502020204030204"/>
              </a:rPr>
              <a:pPr defTabSz="897758">
                <a:defRPr/>
              </a:pPr>
              <a:t>30</a:t>
            </a:fld>
            <a:endParaRPr lang="en-GB">
              <a:solidFill>
                <a:prstClr val="black"/>
              </a:solidFill>
              <a:latin typeface="Calibri" panose="020F0502020204030204"/>
            </a:endParaRPr>
          </a:p>
        </p:txBody>
      </p:sp>
    </p:spTree>
    <p:extLst>
      <p:ext uri="{BB962C8B-B14F-4D97-AF65-F5344CB8AC3E}">
        <p14:creationId xmlns:p14="http://schemas.microsoft.com/office/powerpoint/2010/main" val="1717632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3</a:t>
            </a:fld>
            <a:endParaRPr lang="en-GB"/>
          </a:p>
        </p:txBody>
      </p:sp>
    </p:spTree>
    <p:extLst>
      <p:ext uri="{BB962C8B-B14F-4D97-AF65-F5344CB8AC3E}">
        <p14:creationId xmlns:p14="http://schemas.microsoft.com/office/powerpoint/2010/main" val="47919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Trust continues to have a strong and representative membership through 7,835 members, both public and staff. During 2018-19 the Trust continued to recruit young members through initiatives with local schools and the ‘Young Chamber’ in Wirral and saw a positive impact on membership numbers with over 1,000 young members (aged 16-21 years) signed up to the Trust. The public membership in the Rest of England constituency remains a priority for the Trust with a detailed action plan already in place. </a:t>
            </a:r>
          </a:p>
          <a:p>
            <a:r>
              <a:rPr lang="en-GB" dirty="0"/>
              <a:t> </a:t>
            </a:r>
          </a:p>
          <a:p>
            <a:r>
              <a:rPr lang="en-GB" dirty="0"/>
              <a:t>The Council of Governors is keen to identify opportunities to engage with members and during 2018-19, the ‘Your Voice’ group continued to meet but with an expanded membership to include governors and more members. This group continues to evolve but has provided useful feedback and reflections on the meaning of membership to support a refresh of the Trust’s membership strategy. </a:t>
            </a:r>
          </a:p>
          <a:p>
            <a:r>
              <a:rPr lang="en-GB" dirty="0"/>
              <a:t> </a:t>
            </a:r>
          </a:p>
          <a:p>
            <a:r>
              <a:rPr lang="en-GB" dirty="0"/>
              <a:t>During 2018-19 the Council of Governors participated in </a:t>
            </a:r>
            <a:r>
              <a:rPr lang="en-GB" dirty="0" err="1"/>
              <a:t>walkrounds</a:t>
            </a:r>
            <a:r>
              <a:rPr lang="en-GB" dirty="0"/>
              <a:t> and service visits with Non-Executive Directors providing another opportunity to engage with Trust members and service users. Our governors are also invited to numerous events during the financial year to support a greater understanding of the Trust and to further develop and strengthen relationships. We are always delighted to have governors participate in judging the annual HEART Awards and value the perspective and enthusiasm they bring to this process. </a:t>
            </a:r>
          </a:p>
          <a:p>
            <a:r>
              <a:rPr lang="en-GB" dirty="0"/>
              <a:t> </a:t>
            </a:r>
          </a:p>
          <a:p>
            <a:r>
              <a:rPr lang="en-GB" dirty="0"/>
              <a:t>The Trust is committed to improving the health and wellbeing of patients and staff, ensuring it contributes positively to the lives of the local communities. </a:t>
            </a:r>
          </a:p>
          <a:p>
            <a:r>
              <a:rPr lang="en-GB" dirty="0"/>
              <a:t> </a:t>
            </a:r>
          </a:p>
          <a:p>
            <a:r>
              <a:rPr lang="en-GB" dirty="0"/>
              <a:t>This was illustrated in 2018-19 with some of the following key activities; </a:t>
            </a:r>
          </a:p>
          <a:p>
            <a:endParaRPr lang="en-GB" dirty="0"/>
          </a:p>
          <a:p>
            <a:endParaRPr lang="en-GB" dirty="0"/>
          </a:p>
          <a:p>
            <a:endParaRPr lang="en-GB" dirty="0"/>
          </a:p>
          <a:p>
            <a:endParaRPr lang="en-GB" dirty="0"/>
          </a:p>
          <a:p>
            <a:endParaRPr lang="en-GB" dirty="0"/>
          </a:p>
          <a:p>
            <a:endParaRPr lang="en-GB" dirty="0"/>
          </a:p>
          <a:p>
            <a:r>
              <a:rPr lang="en-GB" dirty="0"/>
              <a:t>The Trust continues to have a strong and representative membership through 7,835 members, both public and staff. During 2018-19 the Trust continued to recruit young members through initiatives with local schools and the ‘Young Chamber’ in Wirral and saw a positive impact on membership numbers with over 1,000 young members (aged 16-21 years) signed up to the Trust. The public membership in the Rest of England constituency remains a priority for the Trust with a detailed action plan already in place. </a:t>
            </a:r>
          </a:p>
          <a:p>
            <a:r>
              <a:rPr lang="en-GB" dirty="0"/>
              <a:t> </a:t>
            </a:r>
          </a:p>
          <a:p>
            <a:r>
              <a:rPr lang="en-GB" dirty="0"/>
              <a:t>The Council of Governors is keen to identify opportunities to engage with members and during 2018-19, the ‘Your Voice’ group continued to meet but with an expanded membership to include governors and more members. This group continues to evolve but has provided useful feedback and reflections on the meaning of membership to support a refresh of the Trust’s membership strategy. </a:t>
            </a:r>
          </a:p>
          <a:p>
            <a:r>
              <a:rPr lang="en-GB" dirty="0"/>
              <a:t> </a:t>
            </a:r>
          </a:p>
          <a:p>
            <a:r>
              <a:rPr lang="en-GB" dirty="0"/>
              <a:t>During 2018-19 the Council of Governors participated in </a:t>
            </a:r>
            <a:r>
              <a:rPr lang="en-GB" dirty="0" err="1"/>
              <a:t>walkrounds</a:t>
            </a:r>
            <a:r>
              <a:rPr lang="en-GB" dirty="0"/>
              <a:t> and service visits with Non-Executive Directors providing another opportunity to engage with Trust members and service users. Our governors are also invited to numerous events during the financial year to support a greater understanding of the Trust and to further develop and strengthen relationships. We are always delighted to have governors participate in judging the annual HEART Awards and value the perspective and enthusiasm they bring to this process. </a:t>
            </a:r>
          </a:p>
          <a:p>
            <a:r>
              <a:rPr lang="en-GB" dirty="0"/>
              <a:t> </a:t>
            </a:r>
          </a:p>
          <a:p>
            <a:r>
              <a:rPr lang="en-GB" dirty="0"/>
              <a:t>The Trust is committed to improving the health and wellbeing of patients and staff, ensuring it contributes positively to the lives of the local communities. </a:t>
            </a:r>
          </a:p>
          <a:p>
            <a:r>
              <a:rPr lang="en-GB" dirty="0"/>
              <a:t> </a:t>
            </a:r>
          </a:p>
          <a:p>
            <a:r>
              <a:rPr lang="en-GB" dirty="0"/>
              <a:t>This was illustrated in 2018-19 with some of the following key activities; </a:t>
            </a:r>
          </a:p>
          <a:p>
            <a:endParaRPr lang="en-GB" dirty="0"/>
          </a:p>
        </p:txBody>
      </p:sp>
      <p:sp>
        <p:nvSpPr>
          <p:cNvPr id="4" name="Slide Number Placeholder 3"/>
          <p:cNvSpPr>
            <a:spLocks noGrp="1"/>
          </p:cNvSpPr>
          <p:nvPr>
            <p:ph type="sldNum" sz="quarter" idx="10"/>
          </p:nvPr>
        </p:nvSpPr>
        <p:spPr/>
        <p:txBody>
          <a:bodyPr/>
          <a:lstStyle/>
          <a:p>
            <a:fld id="{75000D1F-3DC2-4F1C-918A-D49D591553F1}" type="slidenum">
              <a:rPr lang="en-GB" smtClean="0"/>
              <a:t>31</a:t>
            </a:fld>
            <a:endParaRPr lang="en-GB"/>
          </a:p>
        </p:txBody>
      </p:sp>
    </p:spTree>
    <p:extLst>
      <p:ext uri="{BB962C8B-B14F-4D97-AF65-F5344CB8AC3E}">
        <p14:creationId xmlns:p14="http://schemas.microsoft.com/office/powerpoint/2010/main" val="1584667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32</a:t>
            </a:fld>
            <a:endParaRPr lang="en-GB"/>
          </a:p>
        </p:txBody>
      </p:sp>
    </p:spTree>
    <p:extLst>
      <p:ext uri="{BB962C8B-B14F-4D97-AF65-F5344CB8AC3E}">
        <p14:creationId xmlns:p14="http://schemas.microsoft.com/office/powerpoint/2010/main" val="69760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33</a:t>
            </a:fld>
            <a:endParaRPr lang="en-GB"/>
          </a:p>
        </p:txBody>
      </p:sp>
    </p:spTree>
    <p:extLst>
      <p:ext uri="{BB962C8B-B14F-4D97-AF65-F5344CB8AC3E}">
        <p14:creationId xmlns:p14="http://schemas.microsoft.com/office/powerpoint/2010/main" val="3892500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Trust has kept in regular contact with</a:t>
            </a:r>
            <a:r>
              <a:rPr lang="en-GB" baseline="0" dirty="0"/>
              <a:t> governors throughout the COVID-19 health emergency. Council of Governors meetings have continued during </a:t>
            </a:r>
            <a:r>
              <a:rPr lang="en-GB" baseline="0"/>
              <a:t>the pandemic</a:t>
            </a:r>
            <a:r>
              <a:rPr lang="en-GB" baseline="0" dirty="0"/>
              <a:t>.</a:t>
            </a:r>
            <a:endParaRPr lang="en-GB" dirty="0"/>
          </a:p>
        </p:txBody>
      </p:sp>
      <p:sp>
        <p:nvSpPr>
          <p:cNvPr id="4" name="Slide Number Placeholder 3"/>
          <p:cNvSpPr>
            <a:spLocks noGrp="1"/>
          </p:cNvSpPr>
          <p:nvPr>
            <p:ph type="sldNum" sz="quarter" idx="10"/>
          </p:nvPr>
        </p:nvSpPr>
        <p:spPr/>
        <p:txBody>
          <a:bodyPr/>
          <a:lstStyle/>
          <a:p>
            <a:fld id="{75000D1F-3DC2-4F1C-918A-D49D591553F1}" type="slidenum">
              <a:rPr lang="en-GB" smtClean="0"/>
              <a:t>34</a:t>
            </a:fld>
            <a:endParaRPr lang="en-GB"/>
          </a:p>
        </p:txBody>
      </p:sp>
    </p:spTree>
    <p:extLst>
      <p:ext uri="{BB962C8B-B14F-4D97-AF65-F5344CB8AC3E}">
        <p14:creationId xmlns:p14="http://schemas.microsoft.com/office/powerpoint/2010/main" val="1096528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35</a:t>
            </a:fld>
            <a:endParaRPr lang="en-GB"/>
          </a:p>
        </p:txBody>
      </p:sp>
    </p:spTree>
    <p:extLst>
      <p:ext uri="{BB962C8B-B14F-4D97-AF65-F5344CB8AC3E}">
        <p14:creationId xmlns:p14="http://schemas.microsoft.com/office/powerpoint/2010/main" val="576951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36</a:t>
            </a:fld>
            <a:endParaRPr lang="en-GB"/>
          </a:p>
        </p:txBody>
      </p:sp>
    </p:spTree>
    <p:extLst>
      <p:ext uri="{BB962C8B-B14F-4D97-AF65-F5344CB8AC3E}">
        <p14:creationId xmlns:p14="http://schemas.microsoft.com/office/powerpoint/2010/main" val="3318625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000D1F-3DC2-4F1C-918A-D49D591553F1}" type="slidenum">
              <a:rPr lang="en-GB" smtClean="0"/>
              <a:t>37</a:t>
            </a:fld>
            <a:endParaRPr lang="en-GB"/>
          </a:p>
        </p:txBody>
      </p:sp>
    </p:spTree>
    <p:extLst>
      <p:ext uri="{BB962C8B-B14F-4D97-AF65-F5344CB8AC3E}">
        <p14:creationId xmlns:p14="http://schemas.microsoft.com/office/powerpoint/2010/main" val="3718786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38</a:t>
            </a:fld>
            <a:endParaRPr lang="en-GB"/>
          </a:p>
        </p:txBody>
      </p:sp>
    </p:spTree>
    <p:extLst>
      <p:ext uri="{BB962C8B-B14F-4D97-AF65-F5344CB8AC3E}">
        <p14:creationId xmlns:p14="http://schemas.microsoft.com/office/powerpoint/2010/main" val="1347274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39</a:t>
            </a:fld>
            <a:endParaRPr lang="en-GB"/>
          </a:p>
        </p:txBody>
      </p:sp>
    </p:spTree>
    <p:extLst>
      <p:ext uri="{BB962C8B-B14F-4D97-AF65-F5344CB8AC3E}">
        <p14:creationId xmlns:p14="http://schemas.microsoft.com/office/powerpoint/2010/main" val="4199481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40</a:t>
            </a:fld>
            <a:endParaRPr lang="en-GB"/>
          </a:p>
        </p:txBody>
      </p:sp>
    </p:spTree>
    <p:extLst>
      <p:ext uri="{BB962C8B-B14F-4D97-AF65-F5344CB8AC3E}">
        <p14:creationId xmlns:p14="http://schemas.microsoft.com/office/powerpoint/2010/main" val="2972857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pandemic placed a great focus on developing capacity in intermediate care and rapid response provision, building telehealth provision to keep people safe whilst reducing impact on secondary care services, supporting COVID testing, and infection control in all settings and especially in care homes. </a:t>
            </a:r>
          </a:p>
          <a:p>
            <a:endParaRPr lang="en-GB" dirty="0"/>
          </a:p>
          <a:p>
            <a:r>
              <a:rPr lang="en-GB" dirty="0"/>
              <a:t>The Trust played a significant role both strategically and operationally in this response. </a:t>
            </a:r>
          </a:p>
        </p:txBody>
      </p:sp>
      <p:sp>
        <p:nvSpPr>
          <p:cNvPr id="4" name="Slide Number Placeholder 3"/>
          <p:cNvSpPr>
            <a:spLocks noGrp="1"/>
          </p:cNvSpPr>
          <p:nvPr>
            <p:ph type="sldNum" sz="quarter" idx="10"/>
          </p:nvPr>
        </p:nvSpPr>
        <p:spPr/>
        <p:txBody>
          <a:bodyPr/>
          <a:lstStyle/>
          <a:p>
            <a:fld id="{75000D1F-3DC2-4F1C-918A-D49D591553F1}" type="slidenum">
              <a:rPr lang="en-GB" smtClean="0"/>
              <a:t>5</a:t>
            </a:fld>
            <a:endParaRPr lang="en-GB"/>
          </a:p>
        </p:txBody>
      </p:sp>
    </p:spTree>
    <p:extLst>
      <p:ext uri="{BB962C8B-B14F-4D97-AF65-F5344CB8AC3E}">
        <p14:creationId xmlns:p14="http://schemas.microsoft.com/office/powerpoint/2010/main" val="1225331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41</a:t>
            </a:fld>
            <a:endParaRPr lang="en-GB"/>
          </a:p>
        </p:txBody>
      </p:sp>
    </p:spTree>
    <p:extLst>
      <p:ext uri="{BB962C8B-B14F-4D97-AF65-F5344CB8AC3E}">
        <p14:creationId xmlns:p14="http://schemas.microsoft.com/office/powerpoint/2010/main" val="2763490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75000D1F-3DC2-4F1C-918A-D49D591553F1}" type="slidenum">
              <a:rPr lang="en-GB" smtClean="0"/>
              <a:t>42</a:t>
            </a:fld>
            <a:endParaRPr lang="en-GB"/>
          </a:p>
        </p:txBody>
      </p:sp>
    </p:spTree>
    <p:extLst>
      <p:ext uri="{BB962C8B-B14F-4D97-AF65-F5344CB8AC3E}">
        <p14:creationId xmlns:p14="http://schemas.microsoft.com/office/powerpoint/2010/main" val="2784144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work plan covers eight distinct areas: </a:t>
            </a:r>
          </a:p>
          <a:p>
            <a:r>
              <a:rPr lang="en-GB" dirty="0"/>
              <a:t>Strategy</a:t>
            </a:r>
          </a:p>
          <a:p>
            <a:r>
              <a:rPr lang="en-GB" dirty="0"/>
              <a:t>Operations</a:t>
            </a:r>
          </a:p>
          <a:p>
            <a:r>
              <a:rPr lang="en-GB" dirty="0"/>
              <a:t>Quality </a:t>
            </a:r>
          </a:p>
          <a:p>
            <a:r>
              <a:rPr lang="en-GB" dirty="0"/>
              <a:t>People</a:t>
            </a:r>
          </a:p>
          <a:p>
            <a:r>
              <a:rPr lang="en-GB" dirty="0"/>
              <a:t>Mobilisation</a:t>
            </a:r>
          </a:p>
          <a:p>
            <a:r>
              <a:rPr lang="en-GB" dirty="0"/>
              <a:t>IM&amp;T</a:t>
            </a:r>
          </a:p>
          <a:p>
            <a:r>
              <a:rPr lang="en-GB" dirty="0"/>
              <a:t>Capital </a:t>
            </a:r>
          </a:p>
          <a:p>
            <a:r>
              <a:rPr lang="en-GB" dirty="0"/>
              <a:t>Social Value </a:t>
            </a:r>
          </a:p>
          <a:p>
            <a:r>
              <a:rPr lang="en-GB" dirty="0"/>
              <a:t>For each of these areas the Trust has set out clear tasks and aims, and the process by which assurance and governance will be delivered, and the timescales for the completion of the tasks. </a:t>
            </a:r>
          </a:p>
          <a:p>
            <a:endParaRPr lang="en-GB" dirty="0"/>
          </a:p>
          <a:p>
            <a:r>
              <a:rPr lang="en-GB" dirty="0"/>
              <a:t>The work plan has been extensively shared across the Trust, with videos by the Chief Executive, information in The Update, briefings for managers and the presentation including all of the resources in the work plan is available on the </a:t>
            </a:r>
            <a:r>
              <a:rPr lang="en-GB" dirty="0" err="1"/>
              <a:t>StaffZone</a:t>
            </a:r>
            <a:r>
              <a:rPr lang="en-GB" dirty="0"/>
              <a:t>. Each team has looked at the work plan and developed their own team Plan on a Page, setting out how their work will contribute to the delivery of the Trust’s overall work plan for 2020-21 </a:t>
            </a:r>
          </a:p>
        </p:txBody>
      </p:sp>
      <p:sp>
        <p:nvSpPr>
          <p:cNvPr id="4" name="Slide Number Placeholder 3"/>
          <p:cNvSpPr>
            <a:spLocks noGrp="1"/>
          </p:cNvSpPr>
          <p:nvPr>
            <p:ph type="sldNum" sz="quarter" idx="5"/>
          </p:nvPr>
        </p:nvSpPr>
        <p:spPr/>
        <p:txBody>
          <a:bodyPr/>
          <a:lstStyle/>
          <a:p>
            <a:fld id="{75000D1F-3DC2-4F1C-918A-D49D591553F1}" type="slidenum">
              <a:rPr lang="en-GB" smtClean="0"/>
              <a:t>43</a:t>
            </a:fld>
            <a:endParaRPr lang="en-GB"/>
          </a:p>
        </p:txBody>
      </p:sp>
    </p:spTree>
    <p:extLst>
      <p:ext uri="{BB962C8B-B14F-4D97-AF65-F5344CB8AC3E}">
        <p14:creationId xmlns:p14="http://schemas.microsoft.com/office/powerpoint/2010/main" val="25128422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work plan covers eight distinct areas: </a:t>
            </a:r>
          </a:p>
          <a:p>
            <a:r>
              <a:rPr lang="en-GB" dirty="0"/>
              <a:t>Strategy</a:t>
            </a:r>
          </a:p>
          <a:p>
            <a:r>
              <a:rPr lang="en-GB" dirty="0"/>
              <a:t>Operations</a:t>
            </a:r>
          </a:p>
          <a:p>
            <a:r>
              <a:rPr lang="en-GB" dirty="0"/>
              <a:t>Quality </a:t>
            </a:r>
          </a:p>
          <a:p>
            <a:r>
              <a:rPr lang="en-GB" dirty="0"/>
              <a:t>People</a:t>
            </a:r>
          </a:p>
          <a:p>
            <a:r>
              <a:rPr lang="en-GB" dirty="0"/>
              <a:t>Mobilisation</a:t>
            </a:r>
          </a:p>
          <a:p>
            <a:r>
              <a:rPr lang="en-GB" dirty="0"/>
              <a:t>IM&amp;T</a:t>
            </a:r>
          </a:p>
          <a:p>
            <a:r>
              <a:rPr lang="en-GB" dirty="0"/>
              <a:t>Capital </a:t>
            </a:r>
          </a:p>
          <a:p>
            <a:r>
              <a:rPr lang="en-GB" dirty="0"/>
              <a:t>Social Value </a:t>
            </a:r>
          </a:p>
          <a:p>
            <a:r>
              <a:rPr lang="en-GB" dirty="0"/>
              <a:t>For each of these areas the Trust has set out clear tasks and aims, and the process by which assurance and governance will be delivered, and the timescales for the completion of the tasks. </a:t>
            </a:r>
          </a:p>
          <a:p>
            <a:endParaRPr lang="en-GB" dirty="0"/>
          </a:p>
          <a:p>
            <a:r>
              <a:rPr lang="en-GB" dirty="0"/>
              <a:t>The work plan has been extensively shared across the Trust, with videos by the Chief Executive, information in The Update, briefings for managers and the presentation including all of the resources in the work plan is available on the </a:t>
            </a:r>
            <a:r>
              <a:rPr lang="en-GB" dirty="0" err="1"/>
              <a:t>StaffZone</a:t>
            </a:r>
            <a:r>
              <a:rPr lang="en-GB" dirty="0"/>
              <a:t>. Each team has looked at the work plan and developed their own team Plan on a Page, setting out how their work will contribute to the delivery of the Trust’s overall work plan for 2020-21 </a:t>
            </a:r>
          </a:p>
        </p:txBody>
      </p:sp>
      <p:sp>
        <p:nvSpPr>
          <p:cNvPr id="4" name="Slide Number Placeholder 3"/>
          <p:cNvSpPr>
            <a:spLocks noGrp="1"/>
          </p:cNvSpPr>
          <p:nvPr>
            <p:ph type="sldNum" sz="quarter" idx="5"/>
          </p:nvPr>
        </p:nvSpPr>
        <p:spPr/>
        <p:txBody>
          <a:bodyPr/>
          <a:lstStyle/>
          <a:p>
            <a:fld id="{75000D1F-3DC2-4F1C-918A-D49D591553F1}" type="slidenum">
              <a:rPr lang="en-GB" smtClean="0"/>
              <a:t>44</a:t>
            </a:fld>
            <a:endParaRPr lang="en-GB"/>
          </a:p>
        </p:txBody>
      </p:sp>
    </p:spTree>
    <p:extLst>
      <p:ext uri="{BB962C8B-B14F-4D97-AF65-F5344CB8AC3E}">
        <p14:creationId xmlns:p14="http://schemas.microsoft.com/office/powerpoint/2010/main" val="29115979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000D1F-3DC2-4F1C-918A-D49D591553F1}" type="slidenum">
              <a:rPr lang="en-GB" smtClean="0"/>
              <a:t>45</a:t>
            </a:fld>
            <a:endParaRPr lang="en-GB"/>
          </a:p>
        </p:txBody>
      </p:sp>
    </p:spTree>
    <p:extLst>
      <p:ext uri="{BB962C8B-B14F-4D97-AF65-F5344CB8AC3E}">
        <p14:creationId xmlns:p14="http://schemas.microsoft.com/office/powerpoint/2010/main" val="378652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10"/>
          </p:nvPr>
        </p:nvSpPr>
        <p:spPr/>
        <p:txBody>
          <a:bodyPr/>
          <a:lstStyle/>
          <a:p>
            <a:fld id="{75000D1F-3DC2-4F1C-918A-D49D591553F1}" type="slidenum">
              <a:rPr lang="en-GB" smtClean="0"/>
              <a:t>6</a:t>
            </a:fld>
            <a:endParaRPr lang="en-GB"/>
          </a:p>
        </p:txBody>
      </p:sp>
    </p:spTree>
    <p:extLst>
      <p:ext uri="{BB962C8B-B14F-4D97-AF65-F5344CB8AC3E}">
        <p14:creationId xmlns:p14="http://schemas.microsoft.com/office/powerpoint/2010/main" val="903748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000D1F-3DC2-4F1C-918A-D49D591553F1}" type="slidenum">
              <a:rPr lang="en-GB" smtClean="0"/>
              <a:t>7</a:t>
            </a:fld>
            <a:endParaRPr lang="en-GB"/>
          </a:p>
        </p:txBody>
      </p:sp>
    </p:spTree>
    <p:extLst>
      <p:ext uri="{BB962C8B-B14F-4D97-AF65-F5344CB8AC3E}">
        <p14:creationId xmlns:p14="http://schemas.microsoft.com/office/powerpoint/2010/main" val="1843298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developed significant services for our communities to support their health and wellbeing during the pandemic, and developments during 2020-21 include; </a:t>
            </a:r>
          </a:p>
          <a:p>
            <a:pPr marL="168330" indent="-168330">
              <a:buFont typeface="Arial" panose="020B0604020202020204" pitchFamily="34" charset="0"/>
              <a:buChar char="•"/>
            </a:pPr>
            <a:r>
              <a:rPr lang="en-GB" dirty="0"/>
              <a:t>Integrated community pathways including four new ‘discharge from hospital’ pathways </a:t>
            </a:r>
          </a:p>
          <a:p>
            <a:pPr marL="168330" indent="-168330">
              <a:buFont typeface="Arial" panose="020B0604020202020204" pitchFamily="34" charset="0"/>
              <a:buChar char="•"/>
            </a:pPr>
            <a:r>
              <a:rPr lang="en-GB" dirty="0"/>
              <a:t>A COVID ‘virtual ward’ in the community </a:t>
            </a:r>
          </a:p>
          <a:p>
            <a:pPr marL="168330" indent="-168330">
              <a:buFont typeface="Arial" panose="020B0604020202020204" pitchFamily="34" charset="0"/>
              <a:buChar char="•"/>
            </a:pPr>
            <a:r>
              <a:rPr lang="en-GB" dirty="0"/>
              <a:t>Tele health monitoring for people with exacerbations and deterioration of COPD and heart failure, and the establishment of the Oximetry @Home service </a:t>
            </a:r>
          </a:p>
          <a:p>
            <a:pPr marL="168330" indent="-168330">
              <a:buFont typeface="Arial" panose="020B0604020202020204" pitchFamily="34" charset="0"/>
              <a:buChar char="•"/>
            </a:pPr>
            <a:r>
              <a:rPr lang="en-GB" dirty="0"/>
              <a:t>Hospital @ Home pilot in partnership with the local hospital trust </a:t>
            </a:r>
          </a:p>
          <a:p>
            <a:pPr marL="168330" indent="-168330">
              <a:buFont typeface="Arial" panose="020B0604020202020204" pitchFamily="34" charset="0"/>
              <a:buChar char="•"/>
            </a:pPr>
            <a:r>
              <a:rPr lang="en-GB" dirty="0"/>
              <a:t>Opening of the Community Intermediate Care Centre • Enhanced palliative and end of life pathways </a:t>
            </a:r>
          </a:p>
          <a:p>
            <a:pPr marL="168330" indent="-168330">
              <a:buFont typeface="Arial" panose="020B0604020202020204" pitchFamily="34" charset="0"/>
              <a:buChar char="•"/>
            </a:pPr>
            <a:r>
              <a:rPr lang="en-GB" dirty="0"/>
              <a:t>Enhanced Infection, Prevention and Control support to care homes Wirral Community Health &amp; Care NHS Foundation Trust Annual Report and Accounts 2020-2021 14 </a:t>
            </a:r>
          </a:p>
          <a:p>
            <a:pPr marL="168330" indent="-168330">
              <a:buFont typeface="Arial" panose="020B0604020202020204" pitchFamily="34" charset="0"/>
              <a:buChar char="•"/>
            </a:pPr>
            <a:r>
              <a:rPr lang="en-GB" dirty="0"/>
              <a:t>NHS 111 - transforming the way patients access urgent and emergency care by offering a single point of access, standardised assessment, clinical validation and onward direct referral to ED or other alternative services </a:t>
            </a:r>
          </a:p>
          <a:p>
            <a:pPr marL="168330" indent="-168330">
              <a:buFont typeface="Arial" panose="020B0604020202020204" pitchFamily="34" charset="0"/>
              <a:buChar char="•"/>
            </a:pPr>
            <a:r>
              <a:rPr lang="en-GB" dirty="0"/>
              <a:t>Supporting emergency bed provision – the Trust provided enhanced </a:t>
            </a:r>
            <a:r>
              <a:rPr lang="en-GB" dirty="0" err="1"/>
              <a:t>MultiDisciplinary</a:t>
            </a:r>
            <a:r>
              <a:rPr lang="en-GB" dirty="0"/>
              <a:t> Team wrap around across the emergency bed base to support flow through the community and emergency bed bases. </a:t>
            </a:r>
          </a:p>
          <a:p>
            <a:pPr marL="168330" indent="-168330">
              <a:buFont typeface="Arial" panose="020B0604020202020204" pitchFamily="34" charset="0"/>
              <a:buChar char="•"/>
            </a:pPr>
            <a:r>
              <a:rPr lang="en-GB" dirty="0"/>
              <a:t>Established and delivered two new COVID-19 testing services and supported the system vaccination programme</a:t>
            </a:r>
          </a:p>
          <a:p>
            <a:pPr marL="168330" indent="-168330">
              <a:buFont typeface="Arial" panose="020B0604020202020204" pitchFamily="34" charset="0"/>
              <a:buChar char="•"/>
            </a:pPr>
            <a:r>
              <a:rPr lang="en-GB" dirty="0"/>
              <a:t>Achieved the ISO 14001-2015 Environmental Award </a:t>
            </a:r>
          </a:p>
          <a:p>
            <a:pPr marL="168330" indent="-168330">
              <a:buFont typeface="Arial" panose="020B0604020202020204" pitchFamily="34" charset="0"/>
              <a:buChar char="•"/>
            </a:pPr>
            <a:r>
              <a:rPr lang="en-GB" dirty="0"/>
              <a:t>Engagement with our governors and members (through the Your Voice group) remained during the pandemic to provide regular updates on the Trust’s response </a:t>
            </a:r>
          </a:p>
          <a:p>
            <a:pPr marL="168330" indent="-16833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75000D1F-3DC2-4F1C-918A-D49D591553F1}" type="slidenum">
              <a:rPr lang="en-GB" smtClean="0"/>
              <a:t>8</a:t>
            </a:fld>
            <a:endParaRPr lang="en-GB"/>
          </a:p>
        </p:txBody>
      </p:sp>
    </p:spTree>
    <p:extLst>
      <p:ext uri="{BB962C8B-B14F-4D97-AF65-F5344CB8AC3E}">
        <p14:creationId xmlns:p14="http://schemas.microsoft.com/office/powerpoint/2010/main" val="4252916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330" indent="-16833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75000D1F-3DC2-4F1C-918A-D49D591553F1}" type="slidenum">
              <a:rPr lang="en-GB" smtClean="0"/>
              <a:t>9</a:t>
            </a:fld>
            <a:endParaRPr lang="en-GB"/>
          </a:p>
        </p:txBody>
      </p:sp>
    </p:spTree>
    <p:extLst>
      <p:ext uri="{BB962C8B-B14F-4D97-AF65-F5344CB8AC3E}">
        <p14:creationId xmlns:p14="http://schemas.microsoft.com/office/powerpoint/2010/main" val="2888547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758">
              <a:defRPr/>
            </a:pPr>
            <a:r>
              <a:rPr lang="en-GB" dirty="0">
                <a:solidFill>
                  <a:srgbClr val="0070C0"/>
                </a:solidFill>
              </a:rPr>
              <a:t>0-19 services in St Helens - </a:t>
            </a:r>
            <a:r>
              <a:rPr lang="en-GB" dirty="0"/>
              <a:t>This reflects our strategic aim of providing services where we are best placed to do so and improve the offer for residents within Cheshire and Merseyside.</a:t>
            </a:r>
          </a:p>
          <a:p>
            <a:endParaRPr lang="en-GB" dirty="0"/>
          </a:p>
        </p:txBody>
      </p:sp>
      <p:sp>
        <p:nvSpPr>
          <p:cNvPr id="4" name="Slide Number Placeholder 3"/>
          <p:cNvSpPr>
            <a:spLocks noGrp="1"/>
          </p:cNvSpPr>
          <p:nvPr>
            <p:ph type="sldNum" sz="quarter" idx="10"/>
          </p:nvPr>
        </p:nvSpPr>
        <p:spPr/>
        <p:txBody>
          <a:bodyPr/>
          <a:lstStyle/>
          <a:p>
            <a:fld id="{75000D1F-3DC2-4F1C-918A-D49D591553F1}" type="slidenum">
              <a:rPr lang="en-GB" smtClean="0"/>
              <a:t>10</a:t>
            </a:fld>
            <a:endParaRPr lang="en-GB"/>
          </a:p>
        </p:txBody>
      </p:sp>
    </p:spTree>
    <p:extLst>
      <p:ext uri="{BB962C8B-B14F-4D97-AF65-F5344CB8AC3E}">
        <p14:creationId xmlns:p14="http://schemas.microsoft.com/office/powerpoint/2010/main" val="106450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657AE7-631C-4E83-AEE6-FF9C10B5296C}" type="datetimeFigureOut">
              <a:rPr lang="en-GB" smtClean="0"/>
              <a:t>11/11/2021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24E5FA-1D91-439F-8E80-EE7C9C1C2515}" type="slidenum">
              <a:rPr lang="en-GB" smtClean="0"/>
              <a:t>‹#›</a:t>
            </a:fld>
            <a:endParaRPr lang="en-GB"/>
          </a:p>
        </p:txBody>
      </p:sp>
    </p:spTree>
    <p:extLst>
      <p:ext uri="{BB962C8B-B14F-4D97-AF65-F5344CB8AC3E}">
        <p14:creationId xmlns:p14="http://schemas.microsoft.com/office/powerpoint/2010/main" val="199493962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657AE7-631C-4E83-AEE6-FF9C10B5296C}" type="datetimeFigureOut">
              <a:rPr lang="en-GB" smtClean="0"/>
              <a:t>11/11/2021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24E5FA-1D91-439F-8E80-EE7C9C1C2515}" type="slidenum">
              <a:rPr lang="en-GB" smtClean="0"/>
              <a:t>‹#›</a:t>
            </a:fld>
            <a:endParaRPr lang="en-GB"/>
          </a:p>
        </p:txBody>
      </p:sp>
    </p:spTree>
    <p:extLst>
      <p:ext uri="{BB962C8B-B14F-4D97-AF65-F5344CB8AC3E}">
        <p14:creationId xmlns:p14="http://schemas.microsoft.com/office/powerpoint/2010/main" val="355931430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657AE7-631C-4E83-AEE6-FF9C10B5296C}" type="datetimeFigureOut">
              <a:rPr lang="en-GB" smtClean="0"/>
              <a:t>11/11/2021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24E5FA-1D91-439F-8E80-EE7C9C1C2515}" type="slidenum">
              <a:rPr lang="en-GB" smtClean="0"/>
              <a:t>‹#›</a:t>
            </a:fld>
            <a:endParaRPr lang="en-GB"/>
          </a:p>
        </p:txBody>
      </p:sp>
    </p:spTree>
    <p:extLst>
      <p:ext uri="{BB962C8B-B14F-4D97-AF65-F5344CB8AC3E}">
        <p14:creationId xmlns:p14="http://schemas.microsoft.com/office/powerpoint/2010/main" val="20186690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657AE7-631C-4E83-AEE6-FF9C10B5296C}" type="datetimeFigureOut">
              <a:rPr lang="en-GB" smtClean="0"/>
              <a:t>11/11/2021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24E5FA-1D91-439F-8E80-EE7C9C1C2515}" type="slidenum">
              <a:rPr lang="en-GB" smtClean="0"/>
              <a:t>‹#›</a:t>
            </a:fld>
            <a:endParaRPr lang="en-GB"/>
          </a:p>
        </p:txBody>
      </p:sp>
    </p:spTree>
    <p:extLst>
      <p:ext uri="{BB962C8B-B14F-4D97-AF65-F5344CB8AC3E}">
        <p14:creationId xmlns:p14="http://schemas.microsoft.com/office/powerpoint/2010/main" val="234409396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657AE7-631C-4E83-AEE6-FF9C10B5296C}" type="datetimeFigureOut">
              <a:rPr lang="en-GB" smtClean="0"/>
              <a:t>11/11/2021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24E5FA-1D91-439F-8E80-EE7C9C1C2515}" type="slidenum">
              <a:rPr lang="en-GB" smtClean="0"/>
              <a:t>‹#›</a:t>
            </a:fld>
            <a:endParaRPr lang="en-GB"/>
          </a:p>
        </p:txBody>
      </p:sp>
    </p:spTree>
    <p:extLst>
      <p:ext uri="{BB962C8B-B14F-4D97-AF65-F5344CB8AC3E}">
        <p14:creationId xmlns:p14="http://schemas.microsoft.com/office/powerpoint/2010/main" val="832365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F657AE7-631C-4E83-AEE6-FF9C10B5296C}" type="datetimeFigureOut">
              <a:rPr lang="en-GB" smtClean="0"/>
              <a:t>11/11/2021</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24E5FA-1D91-439F-8E80-EE7C9C1C2515}" type="slidenum">
              <a:rPr lang="en-GB" smtClean="0"/>
              <a:t>‹#›</a:t>
            </a:fld>
            <a:endParaRPr lang="en-GB"/>
          </a:p>
        </p:txBody>
      </p:sp>
    </p:spTree>
    <p:extLst>
      <p:ext uri="{BB962C8B-B14F-4D97-AF65-F5344CB8AC3E}">
        <p14:creationId xmlns:p14="http://schemas.microsoft.com/office/powerpoint/2010/main" val="87265141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F657AE7-631C-4E83-AEE6-FF9C10B5296C}" type="datetimeFigureOut">
              <a:rPr lang="en-GB" smtClean="0"/>
              <a:t>11/11/2021</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924E5FA-1D91-439F-8E80-EE7C9C1C2515}" type="slidenum">
              <a:rPr lang="en-GB" smtClean="0"/>
              <a:t>‹#›</a:t>
            </a:fld>
            <a:endParaRPr lang="en-GB"/>
          </a:p>
        </p:txBody>
      </p:sp>
    </p:spTree>
    <p:extLst>
      <p:ext uri="{BB962C8B-B14F-4D97-AF65-F5344CB8AC3E}">
        <p14:creationId xmlns:p14="http://schemas.microsoft.com/office/powerpoint/2010/main" val="149782823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F657AE7-631C-4E83-AEE6-FF9C10B5296C}" type="datetimeFigureOut">
              <a:rPr lang="en-GB" smtClean="0"/>
              <a:t>11/11/2021</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924E5FA-1D91-439F-8E80-EE7C9C1C2515}" type="slidenum">
              <a:rPr lang="en-GB" smtClean="0"/>
              <a:t>‹#›</a:t>
            </a:fld>
            <a:endParaRPr lang="en-GB"/>
          </a:p>
        </p:txBody>
      </p:sp>
    </p:spTree>
    <p:extLst>
      <p:ext uri="{BB962C8B-B14F-4D97-AF65-F5344CB8AC3E}">
        <p14:creationId xmlns:p14="http://schemas.microsoft.com/office/powerpoint/2010/main" val="17187468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F657AE7-631C-4E83-AEE6-FF9C10B5296C}" type="datetimeFigureOut">
              <a:rPr lang="en-GB" smtClean="0"/>
              <a:t>11/11/2021</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924E5FA-1D91-439F-8E80-EE7C9C1C2515}" type="slidenum">
              <a:rPr lang="en-GB" smtClean="0"/>
              <a:t>‹#›</a:t>
            </a:fld>
            <a:endParaRPr lang="en-GB"/>
          </a:p>
        </p:txBody>
      </p:sp>
    </p:spTree>
    <p:extLst>
      <p:ext uri="{BB962C8B-B14F-4D97-AF65-F5344CB8AC3E}">
        <p14:creationId xmlns:p14="http://schemas.microsoft.com/office/powerpoint/2010/main" val="226738009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F657AE7-631C-4E83-AEE6-FF9C10B5296C}" type="datetimeFigureOut">
              <a:rPr lang="en-GB" smtClean="0"/>
              <a:t>11/11/2021</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24E5FA-1D91-439F-8E80-EE7C9C1C2515}" type="slidenum">
              <a:rPr lang="en-GB" smtClean="0"/>
              <a:t>‹#›</a:t>
            </a:fld>
            <a:endParaRPr lang="en-GB"/>
          </a:p>
        </p:txBody>
      </p:sp>
    </p:spTree>
    <p:extLst>
      <p:ext uri="{BB962C8B-B14F-4D97-AF65-F5344CB8AC3E}">
        <p14:creationId xmlns:p14="http://schemas.microsoft.com/office/powerpoint/2010/main" val="50540645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F657AE7-631C-4E83-AEE6-FF9C10B5296C}" type="datetimeFigureOut">
              <a:rPr lang="en-GB" smtClean="0"/>
              <a:t>11/11/2021</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24E5FA-1D91-439F-8E80-EE7C9C1C2515}" type="slidenum">
              <a:rPr lang="en-GB" smtClean="0"/>
              <a:t>‹#›</a:t>
            </a:fld>
            <a:endParaRPr lang="en-GB"/>
          </a:p>
        </p:txBody>
      </p:sp>
    </p:spTree>
    <p:extLst>
      <p:ext uri="{BB962C8B-B14F-4D97-AF65-F5344CB8AC3E}">
        <p14:creationId xmlns:p14="http://schemas.microsoft.com/office/powerpoint/2010/main" val="8772448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D4A0BDC9-D43C-4AA4-9FA2-5C1294CE0D8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6155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publications.parliament.uk/pa/bills/cbill/58-02/0183/210183.pd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wchc.nhs.uk/about/board-governors/contacting-our-public-governors/"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67544" y="2420888"/>
            <a:ext cx="8352928"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altLang="en-US" sz="4000" b="1" dirty="0">
                <a:solidFill>
                  <a:srgbClr val="003366"/>
                </a:solidFill>
                <a:latin typeface="Calibri" panose="020F0502020204030204" pitchFamily="34" charset="0"/>
              </a:rPr>
              <a:t>Annual Members’ Meeting 2020-21</a:t>
            </a:r>
          </a:p>
          <a:p>
            <a:pPr eaLnBrk="1" fontAlgn="base" hangingPunct="1">
              <a:spcBef>
                <a:spcPct val="0"/>
              </a:spcBef>
              <a:spcAft>
                <a:spcPct val="0"/>
              </a:spcAft>
            </a:pPr>
            <a:endParaRPr lang="en-GB" altLang="en-US" sz="2400" b="1" dirty="0">
              <a:solidFill>
                <a:srgbClr val="0070C0"/>
              </a:solidFill>
              <a:latin typeface="Calibri" panose="020F0502020204030204" pitchFamily="34" charset="0"/>
            </a:endParaRPr>
          </a:p>
          <a:p>
            <a:pPr eaLnBrk="1" fontAlgn="base" hangingPunct="1">
              <a:spcBef>
                <a:spcPct val="0"/>
              </a:spcBef>
              <a:spcAft>
                <a:spcPct val="0"/>
              </a:spcAft>
            </a:pPr>
            <a:r>
              <a:rPr lang="en-GB" altLang="en-US" sz="2800" b="1" dirty="0">
                <a:solidFill>
                  <a:srgbClr val="0070C0"/>
                </a:solidFill>
                <a:latin typeface="Calibri" panose="020F0502020204030204" pitchFamily="34" charset="0"/>
              </a:rPr>
              <a:t>Wednesday 10 November 2021</a:t>
            </a:r>
          </a:p>
        </p:txBody>
      </p:sp>
    </p:spTree>
    <p:extLst>
      <p:ext uri="{BB962C8B-B14F-4D97-AF65-F5344CB8AC3E}">
        <p14:creationId xmlns:p14="http://schemas.microsoft.com/office/powerpoint/2010/main" val="29179950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457200" y="1628801"/>
            <a:ext cx="8435280" cy="43924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lvl="1" indent="-180000" defTabSz="913476">
              <a:spcBef>
                <a:spcPts val="1687"/>
              </a:spcBef>
              <a:buClr>
                <a:srgbClr val="0070C0"/>
              </a:buClr>
              <a:buSzPct val="120000"/>
              <a:buFont typeface="Arial" pitchFamily="34" charset="0"/>
              <a:buChar char="•"/>
              <a:defRPr sz="1800"/>
            </a:pPr>
            <a:endParaRPr lang="en-GB" sz="1800" dirty="0">
              <a:solidFill>
                <a:prstClr val="black"/>
              </a:solidFill>
              <a:uFill>
                <a:solidFill/>
              </a:uFill>
              <a:latin typeface="Calibri" panose="020F0502020204030204" pitchFamily="34" charset="0"/>
              <a:ea typeface="Arial"/>
              <a:cs typeface="Arial"/>
              <a:sym typeface="Arial"/>
            </a:endParaRPr>
          </a:p>
        </p:txBody>
      </p:sp>
      <p:sp>
        <p:nvSpPr>
          <p:cNvPr id="3" name="Title 1"/>
          <p:cNvSpPr txBox="1">
            <a:spLocks/>
          </p:cNvSpPr>
          <p:nvPr/>
        </p:nvSpPr>
        <p:spPr>
          <a:xfrm>
            <a:off x="457200" y="1052736"/>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rgbClr val="002060"/>
                </a:solidFill>
                <a:latin typeface="Calibri" panose="020F0502020204030204" pitchFamily="34" charset="0"/>
              </a:rPr>
              <a:t>Annual Review - </a:t>
            </a:r>
            <a:r>
              <a:rPr lang="en-GB" sz="2400" b="1" i="1" dirty="0">
                <a:solidFill>
                  <a:srgbClr val="002060"/>
                </a:solidFill>
                <a:latin typeface="Calibri" panose="020F0502020204030204" pitchFamily="34" charset="0"/>
              </a:rPr>
              <a:t>system working </a:t>
            </a:r>
            <a:endParaRPr lang="en-GB" sz="4000" b="1" i="1" dirty="0">
              <a:solidFill>
                <a:srgbClr val="002060"/>
              </a:solidFill>
              <a:latin typeface="Calibri" panose="020F0502020204030204" pitchFamily="34" charset="0"/>
            </a:endParaRPr>
          </a:p>
        </p:txBody>
      </p:sp>
      <p:sp>
        <p:nvSpPr>
          <p:cNvPr id="5" name="TextBox 4"/>
          <p:cNvSpPr txBox="1"/>
          <p:nvPr/>
        </p:nvSpPr>
        <p:spPr>
          <a:xfrm>
            <a:off x="395536" y="1850772"/>
            <a:ext cx="8291264" cy="3162404"/>
          </a:xfrm>
          <a:prstGeom prst="rect">
            <a:avLst/>
          </a:prstGeom>
          <a:noFill/>
        </p:spPr>
        <p:txBody>
          <a:bodyPr wrap="square" rtlCol="0">
            <a:spAutoFit/>
          </a:bodyPr>
          <a:lstStyle/>
          <a:p>
            <a:pPr marL="180000" indent="-180000">
              <a:spcAft>
                <a:spcPts val="1500"/>
              </a:spcAft>
              <a:buClr>
                <a:srgbClr val="0070C0"/>
              </a:buClr>
              <a:buFont typeface="Arial" pitchFamily="34" charset="0"/>
              <a:buChar char="•"/>
            </a:pPr>
            <a:r>
              <a:rPr lang="en-GB" dirty="0"/>
              <a:t>Through 2020-21, </a:t>
            </a:r>
            <a:r>
              <a:rPr lang="en-GB" b="1" dirty="0">
                <a:solidFill>
                  <a:srgbClr val="0070C0"/>
                </a:solidFill>
              </a:rPr>
              <a:t>the development of the Integrated Care System (ICS) model continued</a:t>
            </a:r>
            <a:endParaRPr lang="en-GB" dirty="0"/>
          </a:p>
          <a:p>
            <a:pPr marL="637200" lvl="1" indent="-180000">
              <a:spcAft>
                <a:spcPts val="1500"/>
              </a:spcAft>
              <a:buClr>
                <a:srgbClr val="0070C0"/>
              </a:buClr>
              <a:buFont typeface="Arial" pitchFamily="34" charset="0"/>
              <a:buChar char="•"/>
            </a:pPr>
            <a:r>
              <a:rPr lang="en-GB" dirty="0"/>
              <a:t>The Cheshire and Merseyside system (which will be the ICS in which all of the Trust’s services will be delivered when it becomes a statutory body in April 2022) acted as an important level of coordination for the pandemic response</a:t>
            </a:r>
          </a:p>
          <a:p>
            <a:pPr marL="180000" indent="-180000">
              <a:spcAft>
                <a:spcPts val="1500"/>
              </a:spcAft>
              <a:buClr>
                <a:srgbClr val="0070C0"/>
              </a:buClr>
              <a:buFont typeface="Arial" pitchFamily="34" charset="0"/>
              <a:buChar char="•"/>
            </a:pPr>
            <a:r>
              <a:rPr lang="en-GB" dirty="0">
                <a:solidFill>
                  <a:prstClr val="black"/>
                </a:solidFill>
              </a:rPr>
              <a:t>We continued to be a </a:t>
            </a:r>
            <a:r>
              <a:rPr lang="en-GB" b="1" dirty="0">
                <a:solidFill>
                  <a:srgbClr val="0070C0"/>
                </a:solidFill>
              </a:rPr>
              <a:t>significant partner </a:t>
            </a:r>
            <a:r>
              <a:rPr lang="en-GB" dirty="0">
                <a:solidFill>
                  <a:prstClr val="black"/>
                </a:solidFill>
              </a:rPr>
              <a:t>in the </a:t>
            </a:r>
            <a:r>
              <a:rPr lang="en-GB" b="1" dirty="0">
                <a:solidFill>
                  <a:srgbClr val="0070C0"/>
                </a:solidFill>
              </a:rPr>
              <a:t>health and care </a:t>
            </a:r>
            <a:r>
              <a:rPr lang="en-GB" dirty="0">
                <a:solidFill>
                  <a:prstClr val="black"/>
                </a:solidFill>
              </a:rPr>
              <a:t>systems of Wirral and Cheshire East</a:t>
            </a:r>
            <a:endParaRPr lang="en-GB" dirty="0"/>
          </a:p>
          <a:p>
            <a:pPr marL="180000" indent="-180000">
              <a:spcAft>
                <a:spcPts val="1500"/>
              </a:spcAft>
              <a:buClr>
                <a:srgbClr val="0070C0"/>
              </a:buClr>
              <a:buFont typeface="Arial" pitchFamily="34" charset="0"/>
              <a:buChar char="•"/>
            </a:pPr>
            <a:r>
              <a:rPr lang="en-GB" dirty="0"/>
              <a:t>We were </a:t>
            </a:r>
            <a:r>
              <a:rPr lang="en-GB" b="1" dirty="0">
                <a:solidFill>
                  <a:srgbClr val="0070C0"/>
                </a:solidFill>
              </a:rPr>
              <a:t>awarded the contract for 0-19 services in St Helens </a:t>
            </a:r>
            <a:r>
              <a:rPr lang="en-GB" dirty="0"/>
              <a:t>which commenced in September 2021 </a:t>
            </a:r>
          </a:p>
        </p:txBody>
      </p:sp>
    </p:spTree>
    <p:extLst>
      <p:ext uri="{BB962C8B-B14F-4D97-AF65-F5344CB8AC3E}">
        <p14:creationId xmlns:p14="http://schemas.microsoft.com/office/powerpoint/2010/main" val="244049485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457200" y="2132261"/>
            <a:ext cx="8435280" cy="35289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Aft>
                <a:spcPts val="1500"/>
              </a:spcAft>
              <a:buClr>
                <a:srgbClr val="0070C0"/>
              </a:buClr>
            </a:pPr>
            <a:endParaRPr lang="en-GB" sz="2000" dirty="0">
              <a:solidFill>
                <a:prstClr val="black"/>
              </a:solidFill>
            </a:endParaRPr>
          </a:p>
          <a:p>
            <a:pPr marL="180000" lvl="1" indent="-180000" defTabSz="913476">
              <a:spcBef>
                <a:spcPts val="1687"/>
              </a:spcBef>
              <a:buClr>
                <a:srgbClr val="0070C0"/>
              </a:buClr>
              <a:buSzPct val="120000"/>
              <a:buFont typeface="Arial" pitchFamily="34" charset="0"/>
              <a:buChar char="•"/>
              <a:defRPr sz="1800"/>
            </a:pPr>
            <a:endParaRPr lang="en-GB" sz="1800" dirty="0">
              <a:solidFill>
                <a:prstClr val="black"/>
              </a:solidFill>
              <a:uFill>
                <a:solidFill/>
              </a:uFill>
              <a:latin typeface="Calibri" panose="020F0502020204030204" pitchFamily="34" charset="0"/>
              <a:ea typeface="Arial"/>
              <a:cs typeface="Arial"/>
              <a:sym typeface="Arial"/>
            </a:endParaRPr>
          </a:p>
        </p:txBody>
      </p:sp>
      <p:sp>
        <p:nvSpPr>
          <p:cNvPr id="3" name="Title 1"/>
          <p:cNvSpPr txBox="1">
            <a:spLocks/>
          </p:cNvSpPr>
          <p:nvPr/>
        </p:nvSpPr>
        <p:spPr>
          <a:xfrm>
            <a:off x="457200" y="1047328"/>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rgbClr val="002060"/>
                </a:solidFill>
                <a:latin typeface="Calibri" panose="020F0502020204030204" pitchFamily="34" charset="0"/>
              </a:rPr>
              <a:t>Annual Review - </a:t>
            </a:r>
            <a:r>
              <a:rPr lang="en-GB" sz="2000" b="1" i="1" dirty="0">
                <a:solidFill>
                  <a:srgbClr val="002060"/>
                </a:solidFill>
                <a:latin typeface="Calibri" panose="020F0502020204030204" pitchFamily="34" charset="0"/>
              </a:rPr>
              <a:t>supporting and listening to our staff</a:t>
            </a:r>
            <a:endParaRPr lang="en-GB" sz="4000" b="1" i="1" dirty="0">
              <a:solidFill>
                <a:srgbClr val="002060"/>
              </a:solidFill>
              <a:latin typeface="Calibri" panose="020F0502020204030204" pitchFamily="34" charset="0"/>
            </a:endParaRPr>
          </a:p>
        </p:txBody>
      </p:sp>
      <p:sp>
        <p:nvSpPr>
          <p:cNvPr id="5" name="Content Placeholder 4"/>
          <p:cNvSpPr txBox="1">
            <a:spLocks/>
          </p:cNvSpPr>
          <p:nvPr/>
        </p:nvSpPr>
        <p:spPr>
          <a:xfrm>
            <a:off x="467544" y="1772816"/>
            <a:ext cx="8435280" cy="43924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GB" sz="1800" dirty="0"/>
              <a:t>Our staff are our greatest resource and </a:t>
            </a:r>
            <a:r>
              <a:rPr lang="en-GB" sz="1800" b="1" dirty="0">
                <a:solidFill>
                  <a:srgbClr val="0070C0"/>
                </a:solidFill>
              </a:rPr>
              <a:t>support to staff to keep them safe during the pandemic was a priority</a:t>
            </a:r>
            <a:r>
              <a:rPr lang="en-GB" sz="1800" dirty="0"/>
              <a:t>, and included; </a:t>
            </a:r>
          </a:p>
          <a:p>
            <a:pPr marL="180000" indent="-180000">
              <a:buClr>
                <a:srgbClr val="0070C0"/>
              </a:buClr>
            </a:pPr>
            <a:r>
              <a:rPr lang="en-GB" sz="1800" dirty="0"/>
              <a:t>Individual risk assessments</a:t>
            </a:r>
          </a:p>
          <a:p>
            <a:pPr marL="180000" indent="-180000">
              <a:buClr>
                <a:srgbClr val="0070C0"/>
              </a:buClr>
            </a:pPr>
            <a:r>
              <a:rPr lang="en-GB" sz="1800" dirty="0"/>
              <a:t>Personal Protective Equipment (PPE)</a:t>
            </a:r>
          </a:p>
          <a:p>
            <a:pPr marL="180000" indent="-180000">
              <a:buClr>
                <a:srgbClr val="0070C0"/>
              </a:buClr>
            </a:pPr>
            <a:r>
              <a:rPr lang="en-GB" sz="1800" dirty="0"/>
              <a:t>Access to regular lateral flow testing </a:t>
            </a:r>
          </a:p>
          <a:p>
            <a:pPr marL="180000" indent="-180000">
              <a:buClr>
                <a:srgbClr val="0070C0"/>
              </a:buClr>
            </a:pPr>
            <a:r>
              <a:rPr lang="en-GB" sz="1800" dirty="0"/>
              <a:t>Wellbeing advice and support </a:t>
            </a:r>
          </a:p>
          <a:p>
            <a:pPr marL="180000" indent="-180000">
              <a:buClr>
                <a:srgbClr val="0070C0"/>
              </a:buClr>
            </a:pPr>
            <a:r>
              <a:rPr lang="en-GB" sz="1800" dirty="0"/>
              <a:t>Enhanced daily communication bulletins </a:t>
            </a:r>
          </a:p>
          <a:p>
            <a:pPr marL="180000" indent="-180000">
              <a:buClr>
                <a:srgbClr val="0070C0"/>
              </a:buClr>
            </a:pPr>
            <a:r>
              <a:rPr lang="en-GB" sz="1800" dirty="0"/>
              <a:t>Weekly vlogs by senior leaders </a:t>
            </a:r>
          </a:p>
          <a:p>
            <a:pPr marL="180000" indent="-180000">
              <a:spcAft>
                <a:spcPts val="600"/>
              </a:spcAft>
              <a:buClr>
                <a:srgbClr val="0070C0"/>
              </a:buClr>
            </a:pPr>
            <a:r>
              <a:rPr lang="en-GB" sz="1800" dirty="0"/>
              <a:t>Pulse surveys (including the national NHS People Pulse)</a:t>
            </a:r>
            <a:endParaRPr lang="en-US" sz="1800" b="1" dirty="0">
              <a:solidFill>
                <a:schemeClr val="tx2">
                  <a:lumMod val="60000"/>
                  <a:lumOff val="40000"/>
                </a:schemeClr>
              </a:solidFill>
            </a:endParaRPr>
          </a:p>
          <a:p>
            <a:pPr marL="0" indent="0">
              <a:spcAft>
                <a:spcPts val="1500"/>
              </a:spcAft>
              <a:buClr>
                <a:srgbClr val="0070C0"/>
              </a:buClr>
              <a:buNone/>
            </a:pPr>
            <a:r>
              <a:rPr lang="en-US" sz="1800" dirty="0">
                <a:solidFill>
                  <a:prstClr val="black"/>
                </a:solidFill>
              </a:rPr>
              <a:t>We were also delighted to hold </a:t>
            </a:r>
            <a:r>
              <a:rPr lang="en-US" sz="1800" b="1" dirty="0">
                <a:solidFill>
                  <a:srgbClr val="0070C0"/>
                </a:solidFill>
              </a:rPr>
              <a:t>a virtual Staff Awards </a:t>
            </a:r>
            <a:r>
              <a:rPr lang="en-US" sz="1800" dirty="0">
                <a:solidFill>
                  <a:prstClr val="black"/>
                </a:solidFill>
              </a:rPr>
              <a:t>in summer 2020 which provided an opportunity to </a:t>
            </a:r>
            <a:r>
              <a:rPr lang="en-US" sz="1800" b="1" dirty="0">
                <a:solidFill>
                  <a:srgbClr val="0070C0"/>
                </a:solidFill>
              </a:rPr>
              <a:t>recognise and celebrate the hard work of our staff.</a:t>
            </a:r>
            <a:endParaRPr lang="en-GB" sz="1800" b="1" dirty="0">
              <a:solidFill>
                <a:srgbClr val="0070C0"/>
              </a:solidFill>
            </a:endParaRPr>
          </a:p>
        </p:txBody>
      </p:sp>
    </p:spTree>
    <p:extLst>
      <p:ext uri="{BB962C8B-B14F-4D97-AF65-F5344CB8AC3E}">
        <p14:creationId xmlns:p14="http://schemas.microsoft.com/office/powerpoint/2010/main" val="14823439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457200" y="2132261"/>
            <a:ext cx="8435280" cy="35289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Aft>
                <a:spcPts val="1500"/>
              </a:spcAft>
              <a:buClr>
                <a:srgbClr val="0070C0"/>
              </a:buClr>
            </a:pPr>
            <a:endParaRPr lang="en-GB" sz="2000" dirty="0">
              <a:solidFill>
                <a:prstClr val="black"/>
              </a:solidFill>
            </a:endParaRPr>
          </a:p>
          <a:p>
            <a:pPr marL="180000" lvl="1" indent="-180000" defTabSz="913476">
              <a:spcBef>
                <a:spcPts val="1687"/>
              </a:spcBef>
              <a:buClr>
                <a:srgbClr val="0070C0"/>
              </a:buClr>
              <a:buSzPct val="120000"/>
              <a:buFont typeface="Arial" pitchFamily="34" charset="0"/>
              <a:buChar char="•"/>
              <a:defRPr sz="1800"/>
            </a:pPr>
            <a:endParaRPr lang="en-GB" sz="1800" dirty="0">
              <a:solidFill>
                <a:prstClr val="black"/>
              </a:solidFill>
              <a:uFill>
                <a:solidFill/>
              </a:uFill>
              <a:latin typeface="Calibri" panose="020F0502020204030204" pitchFamily="34" charset="0"/>
              <a:ea typeface="Arial"/>
              <a:cs typeface="Arial"/>
              <a:sym typeface="Arial"/>
            </a:endParaRPr>
          </a:p>
        </p:txBody>
      </p:sp>
      <p:sp>
        <p:nvSpPr>
          <p:cNvPr id="3" name="Title 1"/>
          <p:cNvSpPr txBox="1">
            <a:spLocks/>
          </p:cNvSpPr>
          <p:nvPr/>
        </p:nvSpPr>
        <p:spPr>
          <a:xfrm>
            <a:off x="457200" y="1047328"/>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rgbClr val="002060"/>
                </a:solidFill>
                <a:latin typeface="Calibri" panose="020F0502020204030204" pitchFamily="34" charset="0"/>
              </a:rPr>
              <a:t>Annual Review - </a:t>
            </a:r>
            <a:r>
              <a:rPr lang="en-GB" sz="2400" b="1" i="1" dirty="0">
                <a:solidFill>
                  <a:srgbClr val="002060"/>
                </a:solidFill>
                <a:latin typeface="Calibri" panose="020F0502020204030204" pitchFamily="34" charset="0"/>
              </a:rPr>
              <a:t>developing our Trust values </a:t>
            </a:r>
            <a:endParaRPr lang="en-GB" sz="4000" b="1" i="1" dirty="0">
              <a:solidFill>
                <a:srgbClr val="002060"/>
              </a:solidFill>
              <a:latin typeface="Calibri" panose="020F0502020204030204" pitchFamily="34" charset="0"/>
            </a:endParaRPr>
          </a:p>
        </p:txBody>
      </p:sp>
      <p:sp>
        <p:nvSpPr>
          <p:cNvPr id="5" name="Content Placeholder 4"/>
          <p:cNvSpPr txBox="1">
            <a:spLocks/>
          </p:cNvSpPr>
          <p:nvPr/>
        </p:nvSpPr>
        <p:spPr>
          <a:xfrm>
            <a:off x="467544" y="1916832"/>
            <a:ext cx="7992888" cy="25495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Bef>
                <a:spcPts val="0"/>
              </a:spcBef>
              <a:spcAft>
                <a:spcPts val="900"/>
              </a:spcAft>
              <a:buClr>
                <a:srgbClr val="0070C0"/>
              </a:buClr>
            </a:pPr>
            <a:r>
              <a:rPr lang="en-GB" sz="1800" dirty="0"/>
              <a:t>We launched the </a:t>
            </a:r>
            <a:r>
              <a:rPr lang="en-GB" sz="1800" b="1" dirty="0">
                <a:solidFill>
                  <a:srgbClr val="0070C0"/>
                </a:solidFill>
              </a:rPr>
              <a:t>Shaping Our Future </a:t>
            </a:r>
            <a:r>
              <a:rPr lang="en-GB" sz="1800" dirty="0"/>
              <a:t>programme in late 2020 to develop the values of our organisation with our staff </a:t>
            </a:r>
          </a:p>
          <a:p>
            <a:pPr marL="180000" indent="-180000">
              <a:spcBef>
                <a:spcPts val="0"/>
              </a:spcBef>
              <a:spcAft>
                <a:spcPts val="900"/>
              </a:spcAft>
              <a:buClr>
                <a:srgbClr val="0070C0"/>
              </a:buClr>
            </a:pPr>
            <a:r>
              <a:rPr lang="en-GB" sz="1800" dirty="0">
                <a:solidFill>
                  <a:prstClr val="black"/>
                </a:solidFill>
              </a:rPr>
              <a:t>All staff were asked to contribute via an on-line survey and get involved through focus groups </a:t>
            </a:r>
          </a:p>
          <a:p>
            <a:pPr marL="180000" indent="-180000">
              <a:spcAft>
                <a:spcPts val="900"/>
              </a:spcAft>
              <a:buClr>
                <a:srgbClr val="0070C0"/>
              </a:buClr>
            </a:pPr>
            <a:r>
              <a:rPr lang="en-GB" sz="1800" dirty="0">
                <a:solidFill>
                  <a:prstClr val="black"/>
                </a:solidFill>
              </a:rPr>
              <a:t>We launched our new values to coincide with the 10</a:t>
            </a:r>
            <a:r>
              <a:rPr lang="en-GB" sz="1800" baseline="30000" dirty="0">
                <a:solidFill>
                  <a:prstClr val="black"/>
                </a:solidFill>
              </a:rPr>
              <a:t>th</a:t>
            </a:r>
            <a:r>
              <a:rPr lang="en-GB" sz="1800" dirty="0">
                <a:solidFill>
                  <a:prstClr val="black"/>
                </a:solidFill>
              </a:rPr>
              <a:t> birthday of the Trust in April 2021</a:t>
            </a:r>
          </a:p>
          <a:p>
            <a:pPr marL="180000" lvl="1" indent="-180000" defTabSz="913476">
              <a:spcBef>
                <a:spcPts val="1687"/>
              </a:spcBef>
              <a:buClr>
                <a:srgbClr val="0070C0"/>
              </a:buClr>
              <a:buSzPct val="120000"/>
              <a:buFont typeface="Arial" pitchFamily="34" charset="0"/>
              <a:buChar char="•"/>
              <a:defRPr sz="1800"/>
            </a:pPr>
            <a:endParaRPr lang="en-GB" sz="1800" dirty="0">
              <a:solidFill>
                <a:prstClr val="black"/>
              </a:solidFill>
              <a:uFill>
                <a:solidFill/>
              </a:uFill>
              <a:latin typeface="Calibri" panose="020F0502020204030204" pitchFamily="34" charset="0"/>
              <a:ea typeface="Arial"/>
              <a:cs typeface="Arial"/>
              <a:sym typeface="Arial"/>
            </a:endParaRPr>
          </a:p>
        </p:txBody>
      </p:sp>
      <p:pic>
        <p:nvPicPr>
          <p:cNvPr id="1026" name="Picture 2">
            <a:extLst>
              <a:ext uri="{FF2B5EF4-FFF2-40B4-BE49-F238E27FC236}">
                <a16:creationId xmlns:a16="http://schemas.microsoft.com/office/drawing/2014/main" id="{28952E74-82E2-450A-9D44-45C3C7AF17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9802" y="4318120"/>
            <a:ext cx="6364395" cy="101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16879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with medium confidence">
            <a:extLst>
              <a:ext uri="{FF2B5EF4-FFF2-40B4-BE49-F238E27FC236}">
                <a16:creationId xmlns:a16="http://schemas.microsoft.com/office/drawing/2014/main" id="{35992915-8630-4833-8BDF-ABCEC3147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68760"/>
            <a:ext cx="7632848" cy="4625837"/>
          </a:xfrm>
          <a:prstGeom prst="rect">
            <a:avLst/>
          </a:prstGeom>
        </p:spPr>
      </p:pic>
    </p:spTree>
    <p:extLst>
      <p:ext uri="{BB962C8B-B14F-4D97-AF65-F5344CB8AC3E}">
        <p14:creationId xmlns:p14="http://schemas.microsoft.com/office/powerpoint/2010/main" val="169028933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209C6ADC-A65E-4D1D-A311-D6C32507D358}"/>
              </a:ext>
            </a:extLst>
          </p:cNvPr>
          <p:cNvSpPr>
            <a:spLocks noChangeArrowheads="1"/>
          </p:cNvSpPr>
          <p:nvPr/>
        </p:nvSpPr>
        <p:spPr bwMode="auto">
          <a:xfrm>
            <a:off x="539552" y="4133979"/>
            <a:ext cx="4179487" cy="7897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50784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GB" dirty="0" err="1">
                <a:hlinkClick r:id="rId3"/>
              </a:rPr>
              <a:t>newbook.book</a:t>
            </a:r>
            <a:r>
              <a:rPr lang="en-GB" dirty="0">
                <a:hlinkClick r:id="rId3"/>
              </a:rPr>
              <a:t> (parliament.uk)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AA49A428-2416-44C4-B6E5-E7ADE5653557}"/>
              </a:ext>
            </a:extLst>
          </p:cNvPr>
          <p:cNvSpPr txBox="1"/>
          <p:nvPr/>
        </p:nvSpPr>
        <p:spPr>
          <a:xfrm>
            <a:off x="467544" y="1973739"/>
            <a:ext cx="8280920" cy="2031325"/>
          </a:xfrm>
          <a:prstGeom prst="rect">
            <a:avLst/>
          </a:prstGeom>
          <a:noFill/>
        </p:spPr>
        <p:txBody>
          <a:bodyPr wrap="square" rtlCol="0">
            <a:spAutoFit/>
          </a:bodyPr>
          <a:lstStyle/>
          <a:p>
            <a:pPr marL="180000" indent="-180000">
              <a:buClr>
                <a:srgbClr val="0070C0"/>
              </a:buClr>
              <a:buFont typeface="Arial" panose="020B0604020202020204" pitchFamily="34" charset="0"/>
              <a:buChar char="•"/>
            </a:pPr>
            <a:r>
              <a:rPr lang="en-GB" b="0" i="0" dirty="0">
                <a:effectLst/>
              </a:rPr>
              <a:t>The Health and Care Bill, introduced into the House of Commons in July 2021 is intended to dismantle many of the structures established by the Health and Social Care Act 2012</a:t>
            </a:r>
          </a:p>
          <a:p>
            <a:pPr marL="180000" indent="-180000">
              <a:buClr>
                <a:srgbClr val="0070C0"/>
              </a:buClr>
              <a:buFont typeface="Arial" panose="020B0604020202020204" pitchFamily="34" charset="0"/>
              <a:buChar char="•"/>
            </a:pPr>
            <a:endParaRPr lang="en-GB" b="0" i="0" dirty="0">
              <a:effectLst/>
            </a:endParaRPr>
          </a:p>
          <a:p>
            <a:pPr marL="180000" indent="-180000">
              <a:buClr>
                <a:srgbClr val="0070C0"/>
              </a:buClr>
              <a:buFont typeface="Arial" panose="020B0604020202020204" pitchFamily="34" charset="0"/>
              <a:buChar char="•"/>
            </a:pPr>
            <a:r>
              <a:rPr lang="en-GB" dirty="0"/>
              <a:t>The proposed Bill implements NHS England’s recommendations to support integration by legislating for every part of England to be covered by an Integrated Care Board (ICB) and Integrated Care Partnership (ICP)</a:t>
            </a:r>
          </a:p>
        </p:txBody>
      </p:sp>
      <p:sp>
        <p:nvSpPr>
          <p:cNvPr id="6" name="TextBox 5">
            <a:extLst>
              <a:ext uri="{FF2B5EF4-FFF2-40B4-BE49-F238E27FC236}">
                <a16:creationId xmlns:a16="http://schemas.microsoft.com/office/drawing/2014/main" id="{5C5036BA-EC71-474D-A8C4-071104C09A77}"/>
              </a:ext>
            </a:extLst>
          </p:cNvPr>
          <p:cNvSpPr txBox="1"/>
          <p:nvPr/>
        </p:nvSpPr>
        <p:spPr>
          <a:xfrm>
            <a:off x="459784" y="1136938"/>
            <a:ext cx="5531322" cy="707886"/>
          </a:xfrm>
          <a:prstGeom prst="rect">
            <a:avLst/>
          </a:prstGeom>
          <a:noFill/>
        </p:spPr>
        <p:txBody>
          <a:bodyPr wrap="none" rtlCol="0">
            <a:spAutoFit/>
          </a:bodyPr>
          <a:lstStyle/>
          <a:p>
            <a:r>
              <a:rPr lang="en-GB" sz="4000" b="1" dirty="0">
                <a:solidFill>
                  <a:srgbClr val="002060"/>
                </a:solidFill>
              </a:rPr>
              <a:t>Health and Care Bill 2021</a:t>
            </a:r>
          </a:p>
        </p:txBody>
      </p:sp>
    </p:spTree>
    <p:extLst>
      <p:ext uri="{BB962C8B-B14F-4D97-AF65-F5344CB8AC3E}">
        <p14:creationId xmlns:p14="http://schemas.microsoft.com/office/powerpoint/2010/main" val="378117406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29DCE-1222-4A8C-B799-82540DA0D506}"/>
              </a:ext>
            </a:extLst>
          </p:cNvPr>
          <p:cNvSpPr>
            <a:spLocks noGrp="1"/>
          </p:cNvSpPr>
          <p:nvPr>
            <p:ph idx="1"/>
          </p:nvPr>
        </p:nvSpPr>
        <p:spPr>
          <a:xfrm>
            <a:off x="573732" y="2276395"/>
            <a:ext cx="7886700" cy="3600877"/>
          </a:xfrm>
        </p:spPr>
        <p:txBody>
          <a:bodyPr/>
          <a:lstStyle/>
          <a:p>
            <a:pPr marL="0" indent="0">
              <a:buNone/>
            </a:pPr>
            <a:r>
              <a:rPr lang="en-GB" sz="1700" dirty="0">
                <a:solidFill>
                  <a:srgbClr val="000000"/>
                </a:solidFill>
              </a:rPr>
              <a:t>The Health and Care Bill will give Integrated Care Boards (ICB) statutory powers, functions and duties including (subject to the passage of legislation through parliament): </a:t>
            </a:r>
          </a:p>
          <a:p>
            <a:pPr marL="180000" indent="-180000">
              <a:buClr>
                <a:srgbClr val="0070C0"/>
              </a:buClr>
            </a:pPr>
            <a:r>
              <a:rPr lang="en-GB" sz="1700" dirty="0">
                <a:solidFill>
                  <a:srgbClr val="000000"/>
                </a:solidFill>
              </a:rPr>
              <a:t>The ability to delegate to a committee or sub-committee of the ICB board, or to an individual board member or employee</a:t>
            </a:r>
          </a:p>
          <a:p>
            <a:pPr marL="180000" indent="-180000">
              <a:buClr>
                <a:srgbClr val="0070C0"/>
              </a:buClr>
            </a:pPr>
            <a:r>
              <a:rPr lang="en-GB" sz="1700" dirty="0">
                <a:solidFill>
                  <a:srgbClr val="000000"/>
                </a:solidFill>
              </a:rPr>
              <a:t>The power to agree with trusts and/or local authorities that they will exercise functions on behalf of the ICB or jointly with the ICB. This new power will be governed by secondary legislation and NHSE/I statutory guidance (both expected in March 2022)</a:t>
            </a:r>
          </a:p>
          <a:p>
            <a:pPr marL="0" indent="0">
              <a:buNone/>
            </a:pPr>
            <a:r>
              <a:rPr lang="en-GB" sz="1700" dirty="0">
                <a:solidFill>
                  <a:srgbClr val="000000"/>
                </a:solidFill>
              </a:rPr>
              <a:t>The ICB board, regardless of any delegation arrangements it has made, remains </a:t>
            </a:r>
            <a:r>
              <a:rPr lang="en-GB" sz="1700" b="1" dirty="0">
                <a:solidFill>
                  <a:srgbClr val="000000"/>
                </a:solidFill>
              </a:rPr>
              <a:t>legally accountable</a:t>
            </a:r>
            <a:r>
              <a:rPr lang="en-GB" sz="1700" u="sng" dirty="0">
                <a:solidFill>
                  <a:srgbClr val="000000"/>
                </a:solidFill>
              </a:rPr>
              <a:t> </a:t>
            </a:r>
            <a:r>
              <a:rPr lang="en-GB" sz="1700" dirty="0">
                <a:solidFill>
                  <a:srgbClr val="000000"/>
                </a:solidFill>
              </a:rPr>
              <a:t>for the exercise of its functions. </a:t>
            </a:r>
          </a:p>
        </p:txBody>
      </p:sp>
      <p:sp>
        <p:nvSpPr>
          <p:cNvPr id="2" name="TextBox 1">
            <a:extLst>
              <a:ext uri="{FF2B5EF4-FFF2-40B4-BE49-F238E27FC236}">
                <a16:creationId xmlns:a16="http://schemas.microsoft.com/office/drawing/2014/main" id="{2B904F18-382D-4684-8AA7-3D82FE618782}"/>
              </a:ext>
            </a:extLst>
          </p:cNvPr>
          <p:cNvSpPr txBox="1"/>
          <p:nvPr/>
        </p:nvSpPr>
        <p:spPr>
          <a:xfrm>
            <a:off x="467545" y="1127646"/>
            <a:ext cx="8280920" cy="1077218"/>
          </a:xfrm>
          <a:prstGeom prst="rect">
            <a:avLst/>
          </a:prstGeom>
          <a:noFill/>
        </p:spPr>
        <p:txBody>
          <a:bodyPr wrap="square" rtlCol="0">
            <a:spAutoFit/>
          </a:bodyPr>
          <a:lstStyle/>
          <a:p>
            <a:r>
              <a:rPr lang="en-GB" sz="3200" b="1" dirty="0">
                <a:solidFill>
                  <a:srgbClr val="002060"/>
                </a:solidFill>
              </a:rPr>
              <a:t>What delegations are enabled by the Health and Care Bill?</a:t>
            </a:r>
          </a:p>
        </p:txBody>
      </p:sp>
    </p:spTree>
    <p:extLst>
      <p:ext uri="{BB962C8B-B14F-4D97-AF65-F5344CB8AC3E}">
        <p14:creationId xmlns:p14="http://schemas.microsoft.com/office/powerpoint/2010/main" val="42807704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191344"/>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b="1" dirty="0">
              <a:solidFill>
                <a:srgbClr val="002060"/>
              </a:solidFill>
              <a:latin typeface="Calibri" panose="020F0502020204030204" pitchFamily="34" charset="0"/>
            </a:endParaRPr>
          </a:p>
        </p:txBody>
      </p:sp>
      <p:sp>
        <p:nvSpPr>
          <p:cNvPr id="7" name="Content Placeholder 4"/>
          <p:cNvSpPr txBox="1">
            <a:spLocks/>
          </p:cNvSpPr>
          <p:nvPr/>
        </p:nvSpPr>
        <p:spPr>
          <a:xfrm>
            <a:off x="457200" y="2132261"/>
            <a:ext cx="6347048" cy="30249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4000" b="1" dirty="0">
                <a:solidFill>
                  <a:srgbClr val="002060"/>
                </a:solidFill>
              </a:rPr>
              <a:t>Finance review</a:t>
            </a:r>
          </a:p>
          <a:p>
            <a:pPr marL="0" indent="0">
              <a:buNone/>
            </a:pPr>
            <a:endParaRPr lang="en-GB" sz="2800" b="1" dirty="0">
              <a:solidFill>
                <a:srgbClr val="1F497D"/>
              </a:solidFill>
            </a:endParaRPr>
          </a:p>
          <a:p>
            <a:pPr marL="0" indent="0">
              <a:buNone/>
            </a:pPr>
            <a:endParaRPr lang="en-GB" sz="2800" b="1" dirty="0">
              <a:solidFill>
                <a:srgbClr val="1F497D"/>
              </a:solidFill>
            </a:endParaRPr>
          </a:p>
          <a:p>
            <a:pPr marL="0" indent="0">
              <a:buNone/>
            </a:pPr>
            <a:r>
              <a:rPr lang="en-GB" sz="2800" b="1" dirty="0">
                <a:solidFill>
                  <a:srgbClr val="0070C0"/>
                </a:solidFill>
              </a:rPr>
              <a:t>Mark Greatrex</a:t>
            </a:r>
            <a:r>
              <a:rPr lang="en-GB" sz="2800" b="1" dirty="0">
                <a:solidFill>
                  <a:srgbClr val="1F497D"/>
                </a:solidFill>
              </a:rPr>
              <a:t>	</a:t>
            </a:r>
            <a:br>
              <a:rPr lang="en-GB" sz="2800" b="1" dirty="0">
                <a:solidFill>
                  <a:srgbClr val="1F497D"/>
                </a:solidFill>
              </a:rPr>
            </a:br>
            <a:r>
              <a:rPr lang="en-GB" sz="1800" dirty="0">
                <a:solidFill>
                  <a:prstClr val="black"/>
                </a:solidFill>
              </a:rPr>
              <a:t>Chief Financial Officer/Deputy Chief </a:t>
            </a:r>
            <a:br>
              <a:rPr lang="en-GB" sz="1800" dirty="0">
                <a:solidFill>
                  <a:prstClr val="black"/>
                </a:solidFill>
              </a:rPr>
            </a:br>
            <a:r>
              <a:rPr lang="en-GB" sz="1800" dirty="0">
                <a:solidFill>
                  <a:prstClr val="black"/>
                </a:solidFill>
              </a:rPr>
              <a:t>Executive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159" y="2204864"/>
            <a:ext cx="4103799" cy="2735325"/>
          </a:xfrm>
          <a:prstGeom prst="rect">
            <a:avLst/>
          </a:prstGeom>
        </p:spPr>
      </p:pic>
    </p:spTree>
    <p:extLst>
      <p:ext uri="{BB962C8B-B14F-4D97-AF65-F5344CB8AC3E}">
        <p14:creationId xmlns:p14="http://schemas.microsoft.com/office/powerpoint/2010/main" val="348502804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91344"/>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rgbClr val="002060"/>
                </a:solidFill>
                <a:latin typeface="Calibri" panose="020F0502020204030204" pitchFamily="34" charset="0"/>
              </a:rPr>
              <a:t>Finance Review</a:t>
            </a:r>
          </a:p>
        </p:txBody>
      </p:sp>
      <p:sp>
        <p:nvSpPr>
          <p:cNvPr id="3" name="TextBox 2"/>
          <p:cNvSpPr txBox="1"/>
          <p:nvPr/>
        </p:nvSpPr>
        <p:spPr>
          <a:xfrm>
            <a:off x="467544" y="2066796"/>
            <a:ext cx="8424936" cy="3354765"/>
          </a:xfrm>
          <a:prstGeom prst="rect">
            <a:avLst/>
          </a:prstGeom>
          <a:noFill/>
        </p:spPr>
        <p:txBody>
          <a:bodyPr wrap="square" rtlCol="0">
            <a:spAutoFit/>
          </a:bodyPr>
          <a:lstStyle/>
          <a:p>
            <a:pPr marL="180000" indent="-180000">
              <a:spcAft>
                <a:spcPts val="1200"/>
              </a:spcAft>
              <a:buClr>
                <a:srgbClr val="0070C0"/>
              </a:buClr>
              <a:buFont typeface="Arial" panose="020B0604020202020204" pitchFamily="34" charset="0"/>
              <a:buChar char="•"/>
            </a:pPr>
            <a:r>
              <a:rPr lang="en-US" dirty="0">
                <a:solidFill>
                  <a:prstClr val="black"/>
                </a:solidFill>
              </a:rPr>
              <a:t>The Trust met </a:t>
            </a:r>
            <a:r>
              <a:rPr lang="en-US" b="1" dirty="0">
                <a:solidFill>
                  <a:srgbClr val="0070C0"/>
                </a:solidFill>
              </a:rPr>
              <a:t>all</a:t>
            </a:r>
            <a:r>
              <a:rPr lang="en-US" dirty="0">
                <a:solidFill>
                  <a:prstClr val="black"/>
                </a:solidFill>
              </a:rPr>
              <a:t> its </a:t>
            </a:r>
            <a:r>
              <a:rPr lang="en-US" b="1" dirty="0">
                <a:solidFill>
                  <a:srgbClr val="0070C0"/>
                </a:solidFill>
              </a:rPr>
              <a:t>statutory financial duties </a:t>
            </a:r>
            <a:r>
              <a:rPr lang="en-US" dirty="0">
                <a:solidFill>
                  <a:prstClr val="black"/>
                </a:solidFill>
              </a:rPr>
              <a:t>for 2020/21 – financial planning/performance processes suspended nationally due to COVID-19</a:t>
            </a:r>
          </a:p>
          <a:p>
            <a:pPr marL="180000" indent="-180000">
              <a:spcAft>
                <a:spcPts val="1200"/>
              </a:spcAft>
              <a:buClr>
                <a:srgbClr val="0070C0"/>
              </a:buClr>
              <a:buFont typeface="Arial" panose="020B0604020202020204" pitchFamily="34" charset="0"/>
              <a:buChar char="•"/>
            </a:pPr>
            <a:r>
              <a:rPr lang="en-US" dirty="0">
                <a:solidFill>
                  <a:prstClr val="black"/>
                </a:solidFill>
              </a:rPr>
              <a:t>Financial performance was </a:t>
            </a:r>
            <a:r>
              <a:rPr lang="en-US" b="1" dirty="0">
                <a:solidFill>
                  <a:srgbClr val="0070C0"/>
                </a:solidFill>
              </a:rPr>
              <a:t>strong </a:t>
            </a:r>
            <a:r>
              <a:rPr lang="en-US" dirty="0">
                <a:solidFill>
                  <a:prstClr val="black"/>
                </a:solidFill>
              </a:rPr>
              <a:t>– with a breakeven position required to September 2020 and </a:t>
            </a:r>
            <a:r>
              <a:rPr lang="en-US" b="1" dirty="0">
                <a:solidFill>
                  <a:srgbClr val="0070C0"/>
                </a:solidFill>
              </a:rPr>
              <a:t>exceeded</a:t>
            </a:r>
            <a:r>
              <a:rPr lang="en-US" dirty="0">
                <a:solidFill>
                  <a:prstClr val="black"/>
                </a:solidFill>
              </a:rPr>
              <a:t> the plan for the rest of the year by </a:t>
            </a:r>
            <a:r>
              <a:rPr lang="en-US" b="1" dirty="0">
                <a:solidFill>
                  <a:srgbClr val="0070C0"/>
                </a:solidFill>
              </a:rPr>
              <a:t>£110k </a:t>
            </a:r>
          </a:p>
          <a:p>
            <a:pPr marL="180000" indent="-180000">
              <a:spcAft>
                <a:spcPts val="1200"/>
              </a:spcAft>
              <a:buClr>
                <a:srgbClr val="0070C0"/>
              </a:buClr>
              <a:buFont typeface="Arial" panose="020B0604020202020204" pitchFamily="34" charset="0"/>
              <a:buChar char="•"/>
            </a:pPr>
            <a:r>
              <a:rPr lang="en-US" dirty="0">
                <a:solidFill>
                  <a:prstClr val="black"/>
                </a:solidFill>
              </a:rPr>
              <a:t>Opened the </a:t>
            </a:r>
            <a:r>
              <a:rPr lang="en-US" b="1" dirty="0">
                <a:solidFill>
                  <a:srgbClr val="0070C0"/>
                </a:solidFill>
              </a:rPr>
              <a:t>Community Intermediate Care Centre </a:t>
            </a:r>
            <a:r>
              <a:rPr lang="en-US" dirty="0">
                <a:solidFill>
                  <a:prstClr val="black"/>
                </a:solidFill>
              </a:rPr>
              <a:t>in January 2021, providing the Trust’s first inpatient wards</a:t>
            </a:r>
          </a:p>
          <a:p>
            <a:pPr marL="180000" indent="-180000">
              <a:spcAft>
                <a:spcPts val="1200"/>
              </a:spcAft>
              <a:buClr>
                <a:srgbClr val="0070C0"/>
              </a:buClr>
              <a:buFont typeface="Arial" panose="020B0604020202020204" pitchFamily="34" charset="0"/>
              <a:buChar char="•"/>
            </a:pPr>
            <a:r>
              <a:rPr lang="en-US" b="1" dirty="0">
                <a:solidFill>
                  <a:srgbClr val="0070C0"/>
                </a:solidFill>
              </a:rPr>
              <a:t>£626k </a:t>
            </a:r>
            <a:r>
              <a:rPr lang="en-US" dirty="0">
                <a:solidFill>
                  <a:prstClr val="black"/>
                </a:solidFill>
              </a:rPr>
              <a:t>of recurrent savings </a:t>
            </a:r>
            <a:r>
              <a:rPr lang="en-US" b="1" dirty="0">
                <a:solidFill>
                  <a:srgbClr val="0070C0"/>
                </a:solidFill>
              </a:rPr>
              <a:t>achieved</a:t>
            </a:r>
            <a:r>
              <a:rPr lang="en-US" dirty="0">
                <a:solidFill>
                  <a:prstClr val="black"/>
                </a:solidFill>
              </a:rPr>
              <a:t> despite the suspension of CIP targets </a:t>
            </a:r>
          </a:p>
          <a:p>
            <a:pPr marL="180000" indent="-180000">
              <a:spcAft>
                <a:spcPts val="1200"/>
              </a:spcAft>
              <a:buClr>
                <a:srgbClr val="0070C0"/>
              </a:buClr>
              <a:buFont typeface="Arial" panose="020B0604020202020204" pitchFamily="34" charset="0"/>
              <a:buChar char="•"/>
            </a:pPr>
            <a:r>
              <a:rPr lang="en-US" dirty="0"/>
              <a:t>Spent </a:t>
            </a:r>
            <a:r>
              <a:rPr lang="en-US" b="1" dirty="0">
                <a:solidFill>
                  <a:srgbClr val="0070C0"/>
                </a:solidFill>
              </a:rPr>
              <a:t>£5.0m </a:t>
            </a:r>
            <a:r>
              <a:rPr lang="en-US" dirty="0"/>
              <a:t>on capital assets/infrastructure </a:t>
            </a:r>
            <a:r>
              <a:rPr lang="en-US" b="1" dirty="0">
                <a:solidFill>
                  <a:srgbClr val="0070C0"/>
                </a:solidFill>
              </a:rPr>
              <a:t>investment </a:t>
            </a:r>
          </a:p>
          <a:p>
            <a:pPr marL="180000" indent="-180000">
              <a:spcAft>
                <a:spcPts val="1200"/>
              </a:spcAft>
              <a:buClr>
                <a:srgbClr val="0070C0"/>
              </a:buClr>
              <a:buFont typeface="Arial" panose="020B0604020202020204" pitchFamily="34" charset="0"/>
              <a:buChar char="•"/>
            </a:pPr>
            <a:r>
              <a:rPr lang="en-US" dirty="0"/>
              <a:t>Received income of </a:t>
            </a:r>
            <a:r>
              <a:rPr lang="en-US" b="1" dirty="0">
                <a:solidFill>
                  <a:srgbClr val="0070C0"/>
                </a:solidFill>
              </a:rPr>
              <a:t>£92.5m </a:t>
            </a:r>
            <a:r>
              <a:rPr lang="en-US" dirty="0"/>
              <a:t>for delivering </a:t>
            </a:r>
            <a:r>
              <a:rPr lang="en-US" b="1" dirty="0">
                <a:solidFill>
                  <a:srgbClr val="0070C0"/>
                </a:solidFill>
              </a:rPr>
              <a:t>healthcare services</a:t>
            </a:r>
            <a:endParaRPr lang="en-GB" dirty="0">
              <a:solidFill>
                <a:prstClr val="black"/>
              </a:solidFill>
            </a:endParaRPr>
          </a:p>
        </p:txBody>
      </p:sp>
    </p:spTree>
    <p:extLst>
      <p:ext uri="{BB962C8B-B14F-4D97-AF65-F5344CB8AC3E}">
        <p14:creationId xmlns:p14="http://schemas.microsoft.com/office/powerpoint/2010/main" val="7347782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332057"/>
            <a:ext cx="8640960" cy="584775"/>
          </a:xfrm>
          <a:prstGeom prst="rect">
            <a:avLst/>
          </a:prstGeom>
          <a:noFill/>
        </p:spPr>
        <p:txBody>
          <a:bodyPr wrap="square" rtlCol="0">
            <a:spAutoFit/>
          </a:bodyPr>
          <a:lstStyle/>
          <a:p>
            <a:r>
              <a:rPr lang="en-GB" sz="3200" b="1" dirty="0">
                <a:solidFill>
                  <a:srgbClr val="002060"/>
                </a:solidFill>
              </a:rPr>
              <a:t>Where does our funding come from?</a:t>
            </a:r>
          </a:p>
        </p:txBody>
      </p:sp>
      <p:sp>
        <p:nvSpPr>
          <p:cNvPr id="3" name="TextBox 2"/>
          <p:cNvSpPr txBox="1"/>
          <p:nvPr/>
        </p:nvSpPr>
        <p:spPr>
          <a:xfrm>
            <a:off x="395536" y="1916832"/>
            <a:ext cx="8496944" cy="1346779"/>
          </a:xfrm>
          <a:prstGeom prst="rect">
            <a:avLst/>
          </a:prstGeom>
          <a:noFill/>
        </p:spPr>
        <p:txBody>
          <a:bodyPr wrap="square" rtlCol="0">
            <a:spAutoFit/>
          </a:bodyPr>
          <a:lstStyle/>
          <a:p>
            <a:pPr>
              <a:lnSpc>
                <a:spcPct val="150000"/>
              </a:lnSpc>
              <a:buClr>
                <a:srgbClr val="0070C0"/>
              </a:buClr>
            </a:pPr>
            <a:r>
              <a:rPr lang="en-GB" sz="2000" b="1" dirty="0">
                <a:solidFill>
                  <a:srgbClr val="0070C0"/>
                </a:solidFill>
              </a:rPr>
              <a:t>Received £92.5m for delivering healthcare for the year</a:t>
            </a:r>
          </a:p>
          <a:p>
            <a:pPr>
              <a:lnSpc>
                <a:spcPct val="150000"/>
              </a:lnSpc>
              <a:buClr>
                <a:srgbClr val="0070C0"/>
              </a:buClr>
            </a:pPr>
            <a:endParaRPr lang="en-GB" sz="2000" b="1" dirty="0">
              <a:solidFill>
                <a:srgbClr val="0070C0"/>
              </a:solidFill>
            </a:endParaRPr>
          </a:p>
          <a:p>
            <a:pPr>
              <a:lnSpc>
                <a:spcPct val="150000"/>
              </a:lnSpc>
              <a:buClr>
                <a:srgbClr val="0070C0"/>
              </a:buClr>
            </a:pPr>
            <a:endParaRPr lang="en-GB" sz="1600" b="1" dirty="0">
              <a:solidFill>
                <a:srgbClr val="0070C0"/>
              </a:solidFill>
            </a:endParaRP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nvGraphicFramePr>
        <p:xfrm>
          <a:off x="539552" y="2501607"/>
          <a:ext cx="7848872" cy="33756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918580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340768"/>
            <a:ext cx="8640960" cy="584775"/>
          </a:xfrm>
          <a:prstGeom prst="rect">
            <a:avLst/>
          </a:prstGeom>
          <a:noFill/>
        </p:spPr>
        <p:txBody>
          <a:bodyPr wrap="square" rtlCol="0">
            <a:spAutoFit/>
          </a:bodyPr>
          <a:lstStyle/>
          <a:p>
            <a:r>
              <a:rPr lang="en-GB" sz="3200" b="1" dirty="0">
                <a:solidFill>
                  <a:srgbClr val="1F497D"/>
                </a:solidFill>
              </a:rPr>
              <a:t>How do we spend our funding?</a:t>
            </a:r>
          </a:p>
        </p:txBody>
      </p:sp>
      <p:sp>
        <p:nvSpPr>
          <p:cNvPr id="3" name="TextBox 2"/>
          <p:cNvSpPr txBox="1"/>
          <p:nvPr/>
        </p:nvSpPr>
        <p:spPr>
          <a:xfrm>
            <a:off x="395536" y="1916832"/>
            <a:ext cx="8496944" cy="1477328"/>
          </a:xfrm>
          <a:prstGeom prst="rect">
            <a:avLst/>
          </a:prstGeom>
          <a:noFill/>
        </p:spPr>
        <p:txBody>
          <a:bodyPr wrap="square" rtlCol="0">
            <a:spAutoFit/>
          </a:bodyPr>
          <a:lstStyle/>
          <a:p>
            <a:pPr>
              <a:lnSpc>
                <a:spcPct val="150000"/>
              </a:lnSpc>
              <a:buClr>
                <a:srgbClr val="0070C0"/>
              </a:buClr>
            </a:pPr>
            <a:r>
              <a:rPr lang="en-GB" sz="2000" b="1" dirty="0">
                <a:solidFill>
                  <a:srgbClr val="0070C0"/>
                </a:solidFill>
              </a:rPr>
              <a:t>Spent £93.1m in the delivery of our services to our populations </a:t>
            </a:r>
          </a:p>
          <a:p>
            <a:pPr>
              <a:lnSpc>
                <a:spcPct val="150000"/>
              </a:lnSpc>
              <a:buClr>
                <a:srgbClr val="0070C0"/>
              </a:buClr>
            </a:pPr>
            <a:endParaRPr lang="en-GB" sz="2000" b="1" dirty="0">
              <a:solidFill>
                <a:srgbClr val="FF0000"/>
              </a:solidFill>
            </a:endParaRPr>
          </a:p>
          <a:p>
            <a:pPr>
              <a:lnSpc>
                <a:spcPct val="150000"/>
              </a:lnSpc>
              <a:buClr>
                <a:srgbClr val="0070C0"/>
              </a:buClr>
            </a:pPr>
            <a:endParaRPr lang="en-GB" sz="2000" b="1" dirty="0">
              <a:solidFill>
                <a:srgbClr val="0070C0"/>
              </a:solidFill>
            </a:endParaRPr>
          </a:p>
        </p:txBody>
      </p:sp>
      <p:graphicFrame>
        <p:nvGraphicFramePr>
          <p:cNvPr id="5" name="Chart 4">
            <a:extLst>
              <a:ext uri="{FF2B5EF4-FFF2-40B4-BE49-F238E27FC236}">
                <a16:creationId xmlns:a16="http://schemas.microsoft.com/office/drawing/2014/main" id="{00000000-0008-0000-0000-000003000000}"/>
              </a:ext>
            </a:extLst>
          </p:cNvPr>
          <p:cNvGraphicFramePr>
            <a:graphicFrameLocks/>
          </p:cNvGraphicFramePr>
          <p:nvPr/>
        </p:nvGraphicFramePr>
        <p:xfrm>
          <a:off x="467544" y="2621216"/>
          <a:ext cx="7920880"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712370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457200" y="1916832"/>
            <a:ext cx="8507288" cy="37444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lvl="1" indent="-180000" defTabSz="913476">
              <a:spcBef>
                <a:spcPts val="1687"/>
              </a:spcBef>
              <a:buClr>
                <a:srgbClr val="0070C0"/>
              </a:buClr>
              <a:buSzPct val="120000"/>
              <a:buFont typeface="Arial" pitchFamily="34" charset="0"/>
              <a:buChar char="•"/>
              <a:defRPr sz="1800"/>
            </a:pPr>
            <a:r>
              <a:rPr lang="en-GB" sz="1800" b="1" dirty="0">
                <a:solidFill>
                  <a:prstClr val="black"/>
                </a:solidFill>
                <a:uFill>
                  <a:solidFill/>
                </a:uFill>
                <a:latin typeface="Calibri" panose="020F0502020204030204" pitchFamily="34" charset="0"/>
                <a:ea typeface="Arial"/>
                <a:cs typeface="Arial"/>
                <a:sym typeface="Arial"/>
              </a:rPr>
              <a:t>Welcome</a:t>
            </a:r>
            <a:r>
              <a:rPr lang="en-GB" sz="1800" dirty="0">
                <a:solidFill>
                  <a:prstClr val="black"/>
                </a:solidFill>
                <a:uFill>
                  <a:solidFill/>
                </a:uFill>
                <a:latin typeface="Calibri" panose="020F0502020204030204" pitchFamily="34" charset="0"/>
                <a:ea typeface="Arial"/>
                <a:cs typeface="Arial"/>
                <a:sym typeface="Arial"/>
              </a:rPr>
              <a:t>		Professor Michael Brown - Chair</a:t>
            </a:r>
          </a:p>
          <a:p>
            <a:pPr marL="180000" lvl="1" indent="-180000" defTabSz="913476">
              <a:spcBef>
                <a:spcPts val="1687"/>
              </a:spcBef>
              <a:buClr>
                <a:srgbClr val="0070C0"/>
              </a:buClr>
              <a:buSzPct val="120000"/>
              <a:buFont typeface="Arial" pitchFamily="34" charset="0"/>
              <a:buChar char="•"/>
              <a:defRPr sz="1800"/>
            </a:pPr>
            <a:r>
              <a:rPr lang="en-GB" sz="1800" b="1" dirty="0">
                <a:solidFill>
                  <a:prstClr val="black"/>
                </a:solidFill>
                <a:uFill>
                  <a:solidFill/>
                </a:uFill>
                <a:latin typeface="Calibri" panose="020F0502020204030204" pitchFamily="34" charset="0"/>
                <a:ea typeface="Arial"/>
                <a:cs typeface="Arial"/>
                <a:sym typeface="Arial"/>
              </a:rPr>
              <a:t>Review of the year</a:t>
            </a:r>
            <a:r>
              <a:rPr lang="en-GB" sz="1800" dirty="0">
                <a:solidFill>
                  <a:prstClr val="black"/>
                </a:solidFill>
                <a:uFill>
                  <a:solidFill/>
                </a:uFill>
                <a:latin typeface="Calibri" panose="020F0502020204030204" pitchFamily="34" charset="0"/>
                <a:ea typeface="Arial"/>
                <a:cs typeface="Arial"/>
                <a:sym typeface="Arial"/>
              </a:rPr>
              <a:t>	Karen Howell - Chief Executive</a:t>
            </a:r>
          </a:p>
          <a:p>
            <a:pPr marL="180000" lvl="1" indent="-180000" defTabSz="913476">
              <a:spcBef>
                <a:spcPts val="1687"/>
              </a:spcBef>
              <a:buClr>
                <a:srgbClr val="0070C0"/>
              </a:buClr>
              <a:buSzPct val="120000"/>
              <a:buFont typeface="Arial" pitchFamily="34" charset="0"/>
              <a:buChar char="•"/>
              <a:defRPr sz="1800"/>
            </a:pPr>
            <a:r>
              <a:rPr lang="en-GB" sz="1800" b="1" dirty="0">
                <a:solidFill>
                  <a:prstClr val="black"/>
                </a:solidFill>
                <a:uFill>
                  <a:solidFill/>
                </a:uFill>
                <a:latin typeface="Calibri" panose="020F0502020204030204" pitchFamily="34" charset="0"/>
                <a:ea typeface="Arial"/>
                <a:cs typeface="Arial"/>
                <a:sym typeface="Arial"/>
              </a:rPr>
              <a:t>Financial Review</a:t>
            </a:r>
            <a:r>
              <a:rPr lang="en-GB" sz="1800" dirty="0">
                <a:solidFill>
                  <a:prstClr val="black"/>
                </a:solidFill>
                <a:uFill>
                  <a:solidFill/>
                </a:uFill>
                <a:latin typeface="Calibri" panose="020F0502020204030204" pitchFamily="34" charset="0"/>
                <a:ea typeface="Arial"/>
                <a:cs typeface="Arial"/>
                <a:sym typeface="Arial"/>
              </a:rPr>
              <a:t>		Mark </a:t>
            </a:r>
            <a:r>
              <a:rPr lang="en-GB" sz="1800" dirty="0" err="1">
                <a:solidFill>
                  <a:prstClr val="black"/>
                </a:solidFill>
                <a:uFill>
                  <a:solidFill/>
                </a:uFill>
                <a:latin typeface="Calibri" panose="020F0502020204030204" pitchFamily="34" charset="0"/>
                <a:ea typeface="Arial"/>
                <a:cs typeface="Arial"/>
                <a:sym typeface="Arial"/>
              </a:rPr>
              <a:t>Greatrex</a:t>
            </a:r>
            <a:r>
              <a:rPr lang="en-GB" sz="1800" dirty="0">
                <a:solidFill>
                  <a:prstClr val="black"/>
                </a:solidFill>
                <a:uFill>
                  <a:solidFill/>
                </a:uFill>
                <a:latin typeface="Calibri" panose="020F0502020204030204" pitchFamily="34" charset="0"/>
                <a:ea typeface="Arial"/>
                <a:cs typeface="Arial"/>
                <a:sym typeface="Arial"/>
              </a:rPr>
              <a:t> - Chief Finance Officer</a:t>
            </a:r>
          </a:p>
          <a:p>
            <a:pPr marL="180000" lvl="1" indent="-180000" defTabSz="913476">
              <a:spcBef>
                <a:spcPts val="1687"/>
              </a:spcBef>
              <a:buClr>
                <a:srgbClr val="0070C0"/>
              </a:buClr>
              <a:buSzPct val="120000"/>
              <a:buFont typeface="Arial" pitchFamily="34" charset="0"/>
              <a:buChar char="•"/>
              <a:defRPr sz="1800"/>
            </a:pPr>
            <a:r>
              <a:rPr lang="en-GB" sz="1800" b="1" dirty="0">
                <a:solidFill>
                  <a:prstClr val="black"/>
                </a:solidFill>
                <a:uFill>
                  <a:solidFill/>
                </a:uFill>
                <a:latin typeface="Calibri" panose="020F0502020204030204" pitchFamily="34" charset="0"/>
                <a:ea typeface="Arial"/>
                <a:cs typeface="Arial"/>
                <a:sym typeface="Arial"/>
              </a:rPr>
              <a:t>Quality Account</a:t>
            </a:r>
            <a:r>
              <a:rPr lang="en-GB" sz="1800" dirty="0">
                <a:solidFill>
                  <a:prstClr val="black"/>
                </a:solidFill>
                <a:uFill>
                  <a:solidFill/>
                </a:uFill>
                <a:latin typeface="Calibri" panose="020F0502020204030204" pitchFamily="34" charset="0"/>
                <a:ea typeface="Arial"/>
                <a:cs typeface="Arial"/>
                <a:sym typeface="Arial"/>
              </a:rPr>
              <a:t>		Paula Simpson - Chief Nurse</a:t>
            </a:r>
          </a:p>
          <a:p>
            <a:pPr marL="180000" lvl="1" indent="-180000" defTabSz="913476">
              <a:spcBef>
                <a:spcPts val="1687"/>
              </a:spcBef>
              <a:buClr>
                <a:srgbClr val="0070C0"/>
              </a:buClr>
              <a:buSzPct val="120000"/>
              <a:buFont typeface="Arial" pitchFamily="34" charset="0"/>
              <a:buChar char="•"/>
              <a:defRPr sz="1800"/>
            </a:pPr>
            <a:r>
              <a:rPr lang="en-GB" sz="1800" b="1" dirty="0">
                <a:solidFill>
                  <a:prstClr val="black"/>
                </a:solidFill>
                <a:uFill>
                  <a:solidFill/>
                </a:uFill>
                <a:latin typeface="Calibri" panose="020F0502020204030204" pitchFamily="34" charset="0"/>
                <a:ea typeface="Arial"/>
                <a:cs typeface="Arial"/>
                <a:sym typeface="Arial"/>
              </a:rPr>
              <a:t>Report from the </a:t>
            </a:r>
            <a:br>
              <a:rPr lang="en-GB" sz="1800" b="1" dirty="0">
                <a:solidFill>
                  <a:prstClr val="black"/>
                </a:solidFill>
                <a:uFill>
                  <a:solidFill/>
                </a:uFill>
                <a:latin typeface="Calibri" panose="020F0502020204030204" pitchFamily="34" charset="0"/>
                <a:ea typeface="Arial"/>
                <a:cs typeface="Arial"/>
                <a:sym typeface="Arial"/>
              </a:rPr>
            </a:br>
            <a:r>
              <a:rPr lang="en-GB" sz="1800" b="1" dirty="0">
                <a:solidFill>
                  <a:prstClr val="black"/>
                </a:solidFill>
                <a:uFill>
                  <a:solidFill/>
                </a:uFill>
                <a:latin typeface="Calibri" panose="020F0502020204030204" pitchFamily="34" charset="0"/>
                <a:ea typeface="Arial"/>
                <a:cs typeface="Arial"/>
                <a:sym typeface="Arial"/>
              </a:rPr>
              <a:t>Council of Governors	</a:t>
            </a:r>
            <a:r>
              <a:rPr lang="en-GB" sz="1800" dirty="0">
                <a:solidFill>
                  <a:prstClr val="black"/>
                </a:solidFill>
                <a:uFill>
                  <a:solidFill/>
                </a:uFill>
                <a:latin typeface="Calibri" panose="020F0502020204030204" pitchFamily="34" charset="0"/>
                <a:ea typeface="Arial"/>
                <a:cs typeface="Arial"/>
                <a:sym typeface="Arial"/>
              </a:rPr>
              <a:t>Alison Hughes - Director of Corporate Affairs</a:t>
            </a:r>
          </a:p>
          <a:p>
            <a:pPr marL="180000" lvl="1" indent="-180000" defTabSz="913476">
              <a:spcBef>
                <a:spcPts val="1687"/>
              </a:spcBef>
              <a:buClr>
                <a:srgbClr val="0070C0"/>
              </a:buClr>
              <a:buSzPct val="120000"/>
              <a:buFont typeface="Arial" pitchFamily="34" charset="0"/>
              <a:buChar char="•"/>
              <a:defRPr sz="1800"/>
            </a:pPr>
            <a:r>
              <a:rPr lang="en-GB" sz="1800" b="1" dirty="0">
                <a:solidFill>
                  <a:prstClr val="black"/>
                </a:solidFill>
                <a:uFill>
                  <a:solidFill/>
                </a:uFill>
                <a:latin typeface="Calibri" panose="020F0502020204030204" pitchFamily="34" charset="0"/>
                <a:ea typeface="Arial"/>
                <a:cs typeface="Arial"/>
                <a:sym typeface="Arial"/>
              </a:rPr>
              <a:t>Looking ahead	</a:t>
            </a:r>
            <a:r>
              <a:rPr lang="en-GB" sz="1800" dirty="0">
                <a:solidFill>
                  <a:prstClr val="black"/>
                </a:solidFill>
                <a:uFill>
                  <a:solidFill/>
                </a:uFill>
                <a:latin typeface="Calibri" panose="020F0502020204030204" pitchFamily="34" charset="0"/>
                <a:ea typeface="Arial"/>
                <a:cs typeface="Arial"/>
                <a:sym typeface="Arial"/>
              </a:rPr>
              <a:t>	Karen Howell – Chief Executive</a:t>
            </a:r>
          </a:p>
          <a:p>
            <a:pPr marL="180000" lvl="1" indent="-180000" defTabSz="913476">
              <a:spcBef>
                <a:spcPts val="1687"/>
              </a:spcBef>
              <a:buClr>
                <a:srgbClr val="0070C0"/>
              </a:buClr>
              <a:buSzPct val="120000"/>
              <a:buFont typeface="Arial" pitchFamily="34" charset="0"/>
              <a:buChar char="•"/>
              <a:defRPr sz="1800"/>
            </a:pPr>
            <a:r>
              <a:rPr lang="en-GB" sz="1800" b="1" dirty="0">
                <a:solidFill>
                  <a:prstClr val="black"/>
                </a:solidFill>
                <a:uFill>
                  <a:solidFill/>
                </a:uFill>
                <a:latin typeface="Calibri" panose="020F0502020204030204" pitchFamily="34" charset="0"/>
                <a:ea typeface="Arial"/>
                <a:cs typeface="Arial"/>
                <a:sym typeface="Arial"/>
              </a:rPr>
              <a:t>Questions &amp; Answers</a:t>
            </a:r>
            <a:r>
              <a:rPr lang="en-GB" sz="1800" dirty="0">
                <a:solidFill>
                  <a:prstClr val="black"/>
                </a:solidFill>
                <a:uFill>
                  <a:solidFill/>
                </a:uFill>
                <a:latin typeface="Calibri" panose="020F0502020204030204" pitchFamily="34" charset="0"/>
                <a:ea typeface="Arial"/>
                <a:cs typeface="Arial"/>
                <a:sym typeface="Arial"/>
              </a:rPr>
              <a:t>	Professor Michael Brown - Chair </a:t>
            </a:r>
          </a:p>
          <a:p>
            <a:pPr marL="0" lvl="1" indent="0" defTabSz="913476">
              <a:spcBef>
                <a:spcPts val="1687"/>
              </a:spcBef>
              <a:buClr>
                <a:srgbClr val="0070C0"/>
              </a:buClr>
              <a:buSzPct val="120000"/>
              <a:buNone/>
              <a:defRPr sz="1800"/>
            </a:pPr>
            <a:endParaRPr lang="en-GB" sz="1800" dirty="0">
              <a:solidFill>
                <a:prstClr val="black"/>
              </a:solidFill>
              <a:uFill>
                <a:solidFill/>
              </a:uFill>
              <a:latin typeface="Calibri" panose="020F0502020204030204" pitchFamily="34" charset="0"/>
              <a:ea typeface="Arial"/>
              <a:cs typeface="Arial"/>
              <a:sym typeface="Arial"/>
            </a:endParaRPr>
          </a:p>
          <a:p>
            <a:pPr marL="0" lvl="1" indent="0" defTabSz="913476">
              <a:spcBef>
                <a:spcPts val="1687"/>
              </a:spcBef>
              <a:buClr>
                <a:srgbClr val="0070C0"/>
              </a:buClr>
              <a:buSzPct val="120000"/>
              <a:buNone/>
              <a:defRPr sz="1800"/>
            </a:pPr>
            <a:endParaRPr lang="en-GB" sz="1800" dirty="0">
              <a:solidFill>
                <a:prstClr val="black"/>
              </a:solidFill>
              <a:uFill>
                <a:solidFill/>
              </a:uFill>
              <a:latin typeface="Calibri" panose="020F0502020204030204" pitchFamily="34" charset="0"/>
              <a:ea typeface="Arial"/>
              <a:cs typeface="Arial"/>
              <a:sym typeface="Arial"/>
            </a:endParaRPr>
          </a:p>
        </p:txBody>
      </p:sp>
      <p:sp>
        <p:nvSpPr>
          <p:cNvPr id="3" name="Title 1"/>
          <p:cNvSpPr txBox="1">
            <a:spLocks/>
          </p:cNvSpPr>
          <p:nvPr/>
        </p:nvSpPr>
        <p:spPr>
          <a:xfrm>
            <a:off x="457200" y="1052736"/>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rgbClr val="002060"/>
                </a:solidFill>
                <a:latin typeface="Calibri" panose="020F0502020204030204" pitchFamily="34" charset="0"/>
              </a:rPr>
              <a:t>Agenda</a:t>
            </a:r>
          </a:p>
        </p:txBody>
      </p:sp>
    </p:spTree>
    <p:extLst>
      <p:ext uri="{BB962C8B-B14F-4D97-AF65-F5344CB8AC3E}">
        <p14:creationId xmlns:p14="http://schemas.microsoft.com/office/powerpoint/2010/main" val="42917916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268760"/>
            <a:ext cx="8640960" cy="584775"/>
          </a:xfrm>
          <a:prstGeom prst="rect">
            <a:avLst/>
          </a:prstGeom>
          <a:noFill/>
        </p:spPr>
        <p:txBody>
          <a:bodyPr wrap="square" rtlCol="0">
            <a:spAutoFit/>
          </a:bodyPr>
          <a:lstStyle/>
          <a:p>
            <a:r>
              <a:rPr lang="en-GB" sz="3200" b="1" dirty="0">
                <a:solidFill>
                  <a:srgbClr val="002060"/>
                </a:solidFill>
              </a:rPr>
              <a:t>Capital spend for the whole year</a:t>
            </a:r>
          </a:p>
        </p:txBody>
      </p:sp>
      <p:sp>
        <p:nvSpPr>
          <p:cNvPr id="3" name="TextBox 2"/>
          <p:cNvSpPr txBox="1"/>
          <p:nvPr/>
        </p:nvSpPr>
        <p:spPr>
          <a:xfrm>
            <a:off x="364306" y="1980416"/>
            <a:ext cx="8168133" cy="2600712"/>
          </a:xfrm>
          <a:prstGeom prst="rect">
            <a:avLst/>
          </a:prstGeom>
          <a:noFill/>
        </p:spPr>
        <p:txBody>
          <a:bodyPr wrap="square" rtlCol="0">
            <a:spAutoFit/>
          </a:bodyPr>
          <a:lstStyle/>
          <a:p>
            <a:pPr>
              <a:lnSpc>
                <a:spcPct val="150000"/>
              </a:lnSpc>
              <a:spcAft>
                <a:spcPts val="600"/>
              </a:spcAft>
              <a:buClr>
                <a:srgbClr val="0070C0"/>
              </a:buClr>
            </a:pPr>
            <a:r>
              <a:rPr lang="en-GB" sz="2000" b="1" dirty="0">
                <a:solidFill>
                  <a:srgbClr val="0070C0"/>
                </a:solidFill>
              </a:rPr>
              <a:t>Capital spend of £5.0m on:</a:t>
            </a:r>
          </a:p>
          <a:p>
            <a:pPr marL="180000" lvl="1" indent="-180000">
              <a:spcAft>
                <a:spcPts val="1200"/>
              </a:spcAft>
              <a:buClr>
                <a:srgbClr val="0070C0"/>
              </a:buClr>
              <a:buFont typeface="Arial" panose="020B0604020202020204" pitchFamily="34" charset="0"/>
              <a:buChar char="•"/>
            </a:pPr>
            <a:r>
              <a:rPr lang="en-GB" b="1" dirty="0">
                <a:solidFill>
                  <a:srgbClr val="0070C0"/>
                </a:solidFill>
              </a:rPr>
              <a:t>£2.7m </a:t>
            </a:r>
            <a:r>
              <a:rPr lang="en-GB" dirty="0"/>
              <a:t>-</a:t>
            </a:r>
            <a:r>
              <a:rPr lang="en-GB" b="1" dirty="0">
                <a:solidFill>
                  <a:srgbClr val="FF0000"/>
                </a:solidFill>
              </a:rPr>
              <a:t> </a:t>
            </a:r>
            <a:r>
              <a:rPr lang="en-GB" dirty="0"/>
              <a:t>Information Management and Technology, including </a:t>
            </a:r>
            <a:r>
              <a:rPr lang="en-US" b="1" dirty="0">
                <a:solidFill>
                  <a:srgbClr val="0070C0"/>
                </a:solidFill>
              </a:rPr>
              <a:t>endpoint device replacement, infrastructure </a:t>
            </a:r>
            <a:r>
              <a:rPr lang="en-US" dirty="0"/>
              <a:t>and</a:t>
            </a:r>
            <a:r>
              <a:rPr lang="en-US" b="1" dirty="0">
                <a:solidFill>
                  <a:srgbClr val="0070C0"/>
                </a:solidFill>
              </a:rPr>
              <a:t> network investment </a:t>
            </a:r>
          </a:p>
          <a:p>
            <a:pPr marL="180000" lvl="1" indent="-180000">
              <a:spcAft>
                <a:spcPts val="1200"/>
              </a:spcAft>
              <a:buClr>
                <a:srgbClr val="0070C0"/>
              </a:buClr>
              <a:buFont typeface="Arial" panose="020B0604020202020204" pitchFamily="34" charset="0"/>
              <a:buChar char="•"/>
            </a:pPr>
            <a:r>
              <a:rPr lang="en-GB" b="1" dirty="0">
                <a:solidFill>
                  <a:srgbClr val="0070C0"/>
                </a:solidFill>
              </a:rPr>
              <a:t>£2.1m </a:t>
            </a:r>
            <a:r>
              <a:rPr lang="en-GB" dirty="0"/>
              <a:t>- </a:t>
            </a:r>
            <a:r>
              <a:rPr lang="en-GB" b="1" dirty="0">
                <a:solidFill>
                  <a:srgbClr val="0070C0"/>
                </a:solidFill>
              </a:rPr>
              <a:t> </a:t>
            </a:r>
            <a:r>
              <a:rPr lang="en-GB" dirty="0"/>
              <a:t>Estate refurbishment and works, including </a:t>
            </a:r>
            <a:r>
              <a:rPr lang="en-GB" b="1" dirty="0">
                <a:solidFill>
                  <a:srgbClr val="0070C0"/>
                </a:solidFill>
              </a:rPr>
              <a:t>Marine Lake Development</a:t>
            </a:r>
            <a:r>
              <a:rPr lang="en-GB" dirty="0"/>
              <a:t> and </a:t>
            </a:r>
            <a:r>
              <a:rPr lang="en-GB" b="1" dirty="0">
                <a:solidFill>
                  <a:srgbClr val="0070C0"/>
                </a:solidFill>
              </a:rPr>
              <a:t>generator replacement </a:t>
            </a:r>
            <a:r>
              <a:rPr lang="en-GB" dirty="0"/>
              <a:t>at St Catherine’s Health Centre</a:t>
            </a:r>
            <a:endParaRPr lang="en-GB" dirty="0">
              <a:solidFill>
                <a:srgbClr val="FF0000"/>
              </a:solidFill>
            </a:endParaRPr>
          </a:p>
          <a:p>
            <a:pPr marL="180000" lvl="1" indent="-180000">
              <a:spcAft>
                <a:spcPts val="1200"/>
              </a:spcAft>
              <a:buClr>
                <a:srgbClr val="0070C0"/>
              </a:buClr>
              <a:buFont typeface="Arial" panose="020B0604020202020204" pitchFamily="34" charset="0"/>
              <a:buChar char="•"/>
            </a:pPr>
            <a:r>
              <a:rPr lang="en-GB" b="1" dirty="0">
                <a:solidFill>
                  <a:srgbClr val="0070C0"/>
                </a:solidFill>
              </a:rPr>
              <a:t>£0.2m </a:t>
            </a:r>
            <a:r>
              <a:rPr lang="en-GB" dirty="0"/>
              <a:t>-</a:t>
            </a:r>
            <a:r>
              <a:rPr lang="en-GB" b="1" dirty="0">
                <a:solidFill>
                  <a:srgbClr val="0070C0"/>
                </a:solidFill>
              </a:rPr>
              <a:t> </a:t>
            </a:r>
            <a:r>
              <a:rPr lang="en-GB" dirty="0"/>
              <a:t>Medical equipment and Corporate schemes, including </a:t>
            </a:r>
            <a:r>
              <a:rPr lang="en-US" b="1" dirty="0">
                <a:solidFill>
                  <a:srgbClr val="0070C0"/>
                </a:solidFill>
              </a:rPr>
              <a:t>dental upgrades </a:t>
            </a:r>
            <a:r>
              <a:rPr lang="en-GB" dirty="0"/>
              <a:t>and </a:t>
            </a:r>
            <a:r>
              <a:rPr lang="en-GB" b="1" dirty="0">
                <a:solidFill>
                  <a:srgbClr val="0070C0"/>
                </a:solidFill>
              </a:rPr>
              <a:t>E-Rostering</a:t>
            </a:r>
          </a:p>
        </p:txBody>
      </p:sp>
    </p:spTree>
    <p:extLst>
      <p:ext uri="{BB962C8B-B14F-4D97-AF65-F5344CB8AC3E}">
        <p14:creationId xmlns:p14="http://schemas.microsoft.com/office/powerpoint/2010/main" val="39010006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268760"/>
            <a:ext cx="8640960" cy="584775"/>
          </a:xfrm>
          <a:prstGeom prst="rect">
            <a:avLst/>
          </a:prstGeom>
          <a:noFill/>
        </p:spPr>
        <p:txBody>
          <a:bodyPr wrap="square" rtlCol="0">
            <a:spAutoFit/>
          </a:bodyPr>
          <a:lstStyle/>
          <a:p>
            <a:r>
              <a:rPr lang="en-GB" sz="3200" b="1" dirty="0">
                <a:solidFill>
                  <a:srgbClr val="002060"/>
                </a:solidFill>
              </a:rPr>
              <a:t>Our financial future</a:t>
            </a:r>
          </a:p>
        </p:txBody>
      </p:sp>
      <p:sp>
        <p:nvSpPr>
          <p:cNvPr id="3" name="TextBox 2"/>
          <p:cNvSpPr txBox="1"/>
          <p:nvPr/>
        </p:nvSpPr>
        <p:spPr>
          <a:xfrm>
            <a:off x="395536" y="1957477"/>
            <a:ext cx="8496944" cy="3631763"/>
          </a:xfrm>
          <a:prstGeom prst="rect">
            <a:avLst/>
          </a:prstGeom>
          <a:noFill/>
        </p:spPr>
        <p:txBody>
          <a:bodyPr wrap="square" rtlCol="0">
            <a:spAutoFit/>
          </a:bodyPr>
          <a:lstStyle/>
          <a:p>
            <a:pPr marL="180000" indent="-180000">
              <a:spcAft>
                <a:spcPts val="1200"/>
              </a:spcAft>
              <a:buClr>
                <a:srgbClr val="0070C0"/>
              </a:buClr>
              <a:buFont typeface="Arial" panose="020B0604020202020204" pitchFamily="34" charset="0"/>
              <a:buChar char="•"/>
            </a:pPr>
            <a:r>
              <a:rPr lang="en-GB" dirty="0"/>
              <a:t>Significant </a:t>
            </a:r>
            <a:r>
              <a:rPr lang="en-GB" b="1" dirty="0">
                <a:solidFill>
                  <a:srgbClr val="0070C0"/>
                </a:solidFill>
              </a:rPr>
              <a:t>challenges</a:t>
            </a:r>
            <a:r>
              <a:rPr lang="en-GB" dirty="0"/>
              <a:t> in the wider health economy</a:t>
            </a:r>
            <a:r>
              <a:rPr lang="en-GB" dirty="0">
                <a:solidFill>
                  <a:srgbClr val="FF0000"/>
                </a:solidFill>
              </a:rPr>
              <a:t> </a:t>
            </a:r>
            <a:r>
              <a:rPr lang="en-GB" dirty="0"/>
              <a:t>- reset and restore activity for non-COVID care, alongside continuing readiness for winter and a potential further increase in COVID-19 cases </a:t>
            </a:r>
          </a:p>
          <a:p>
            <a:pPr marL="180000" indent="-180000">
              <a:spcAft>
                <a:spcPts val="1200"/>
              </a:spcAft>
              <a:buClr>
                <a:srgbClr val="0070C0"/>
              </a:buClr>
              <a:buFont typeface="Arial" panose="020B0604020202020204" pitchFamily="34" charset="0"/>
              <a:buChar char="•"/>
            </a:pPr>
            <a:r>
              <a:rPr lang="en-GB" dirty="0"/>
              <a:t>Remaining </a:t>
            </a:r>
            <a:r>
              <a:rPr lang="en-GB" b="1" dirty="0">
                <a:solidFill>
                  <a:srgbClr val="0070C0"/>
                </a:solidFill>
              </a:rPr>
              <a:t>financially stable</a:t>
            </a:r>
            <a:r>
              <a:rPr lang="en-GB" b="1" dirty="0"/>
              <a:t> </a:t>
            </a:r>
            <a:r>
              <a:rPr lang="en-GB" dirty="0"/>
              <a:t>with the Trust reporting a breakeven position to September 2021 in accordance with national guidance</a:t>
            </a:r>
          </a:p>
          <a:p>
            <a:pPr marL="180000" indent="-180000">
              <a:spcAft>
                <a:spcPts val="1200"/>
              </a:spcAft>
              <a:buClr>
                <a:srgbClr val="0070C0"/>
              </a:buClr>
              <a:buFont typeface="Arial" panose="020B0604020202020204" pitchFamily="34" charset="0"/>
              <a:buChar char="•"/>
            </a:pPr>
            <a:r>
              <a:rPr lang="en-GB" dirty="0"/>
              <a:t>Uncertainty regarding the </a:t>
            </a:r>
            <a:r>
              <a:rPr lang="en-GB" b="1" dirty="0">
                <a:solidFill>
                  <a:srgbClr val="0070C0"/>
                </a:solidFill>
              </a:rPr>
              <a:t>financial</a:t>
            </a:r>
            <a:r>
              <a:rPr lang="en-GB" b="1" dirty="0"/>
              <a:t> </a:t>
            </a:r>
            <a:r>
              <a:rPr lang="en-GB" b="1" dirty="0">
                <a:solidFill>
                  <a:srgbClr val="0070C0"/>
                </a:solidFill>
              </a:rPr>
              <a:t>allocations</a:t>
            </a:r>
            <a:r>
              <a:rPr lang="en-GB" b="1" dirty="0"/>
              <a:t> </a:t>
            </a:r>
            <a:r>
              <a:rPr lang="en-GB" dirty="0"/>
              <a:t>for </a:t>
            </a:r>
            <a:r>
              <a:rPr lang="en-GB" b="1" dirty="0">
                <a:solidFill>
                  <a:srgbClr val="0070C0"/>
                </a:solidFill>
              </a:rPr>
              <a:t>2022/23</a:t>
            </a:r>
          </a:p>
          <a:p>
            <a:pPr marL="180000" indent="-180000">
              <a:spcAft>
                <a:spcPts val="1200"/>
              </a:spcAft>
              <a:buClr>
                <a:srgbClr val="0070C0"/>
              </a:buClr>
              <a:buFont typeface="Arial" panose="020B0604020202020204" pitchFamily="34" charset="0"/>
              <a:buChar char="•"/>
            </a:pPr>
            <a:r>
              <a:rPr lang="en-GB" dirty="0"/>
              <a:t>Ability to </a:t>
            </a:r>
            <a:r>
              <a:rPr lang="en-GB" b="1" dirty="0">
                <a:solidFill>
                  <a:srgbClr val="0070C0"/>
                </a:solidFill>
              </a:rPr>
              <a:t>recruit</a:t>
            </a:r>
          </a:p>
          <a:p>
            <a:pPr marL="180000" indent="-180000">
              <a:spcAft>
                <a:spcPts val="1200"/>
              </a:spcAft>
              <a:buClr>
                <a:srgbClr val="0070C0"/>
              </a:buClr>
              <a:buFont typeface="Arial" panose="020B0604020202020204" pitchFamily="34" charset="0"/>
              <a:buChar char="•"/>
            </a:pPr>
            <a:r>
              <a:rPr lang="en-GB" dirty="0"/>
              <a:t>Identifying </a:t>
            </a:r>
            <a:r>
              <a:rPr lang="en-GB" b="1" dirty="0">
                <a:solidFill>
                  <a:srgbClr val="0070C0"/>
                </a:solidFill>
              </a:rPr>
              <a:t>recurrent efficiencies</a:t>
            </a:r>
          </a:p>
          <a:p>
            <a:pPr marL="180000" indent="-180000">
              <a:spcAft>
                <a:spcPts val="1200"/>
              </a:spcAft>
              <a:buClr>
                <a:srgbClr val="0070C0"/>
              </a:buClr>
              <a:buFont typeface="Arial" panose="020B0604020202020204" pitchFamily="34" charset="0"/>
              <a:buChar char="•"/>
            </a:pPr>
            <a:r>
              <a:rPr lang="en-GB" dirty="0"/>
              <a:t>Major capital programme in progress to develop </a:t>
            </a:r>
            <a:r>
              <a:rPr lang="en-GB" b="1" dirty="0">
                <a:solidFill>
                  <a:srgbClr val="0070C0"/>
                </a:solidFill>
              </a:rPr>
              <a:t>new health facilities</a:t>
            </a:r>
            <a:r>
              <a:rPr lang="en-GB" dirty="0"/>
              <a:t> in </a:t>
            </a:r>
            <a:r>
              <a:rPr lang="en-GB" b="1" dirty="0">
                <a:solidFill>
                  <a:srgbClr val="0070C0"/>
                </a:solidFill>
              </a:rPr>
              <a:t>Marine Lake</a:t>
            </a:r>
            <a:r>
              <a:rPr lang="en-GB" dirty="0"/>
              <a:t>, </a:t>
            </a:r>
            <a:r>
              <a:rPr lang="en-GB" b="1" dirty="0">
                <a:solidFill>
                  <a:srgbClr val="0070C0"/>
                </a:solidFill>
              </a:rPr>
              <a:t>West Kirby </a:t>
            </a:r>
            <a:r>
              <a:rPr lang="en-GB" dirty="0"/>
              <a:t>due to complete in 2022/23</a:t>
            </a:r>
          </a:p>
        </p:txBody>
      </p:sp>
    </p:spTree>
    <p:extLst>
      <p:ext uri="{BB962C8B-B14F-4D97-AF65-F5344CB8AC3E}">
        <p14:creationId xmlns:p14="http://schemas.microsoft.com/office/powerpoint/2010/main" val="250595811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191344"/>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b="1" dirty="0">
              <a:solidFill>
                <a:srgbClr val="002060"/>
              </a:solidFill>
              <a:latin typeface="Calibri" panose="020F0502020204030204" pitchFamily="34" charset="0"/>
            </a:endParaRPr>
          </a:p>
        </p:txBody>
      </p:sp>
      <p:sp>
        <p:nvSpPr>
          <p:cNvPr id="7" name="Content Placeholder 4"/>
          <p:cNvSpPr txBox="1">
            <a:spLocks/>
          </p:cNvSpPr>
          <p:nvPr/>
        </p:nvSpPr>
        <p:spPr>
          <a:xfrm>
            <a:off x="457200" y="2132261"/>
            <a:ext cx="6347048" cy="30249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4000" b="1" dirty="0">
                <a:solidFill>
                  <a:srgbClr val="002060"/>
                </a:solidFill>
              </a:rPr>
              <a:t>Quality Account</a:t>
            </a:r>
          </a:p>
          <a:p>
            <a:pPr marL="0" indent="0">
              <a:buNone/>
            </a:pPr>
            <a:endParaRPr lang="en-GB" sz="4000" b="1" dirty="0">
              <a:solidFill>
                <a:prstClr val="black"/>
              </a:solidFill>
            </a:endParaRPr>
          </a:p>
          <a:p>
            <a:pPr marL="0" indent="0">
              <a:spcBef>
                <a:spcPts val="2400"/>
              </a:spcBef>
              <a:buNone/>
            </a:pPr>
            <a:r>
              <a:rPr lang="en-GB" sz="2800" b="1" dirty="0">
                <a:solidFill>
                  <a:srgbClr val="0070C0"/>
                </a:solidFill>
              </a:rPr>
              <a:t>Paula Simpson</a:t>
            </a:r>
            <a:br>
              <a:rPr lang="en-GB" sz="4000" b="1" dirty="0">
                <a:solidFill>
                  <a:srgbClr val="1F497D"/>
                </a:solidFill>
              </a:rPr>
            </a:br>
            <a:r>
              <a:rPr lang="en-GB" sz="1800" dirty="0">
                <a:solidFill>
                  <a:prstClr val="black"/>
                </a:solidFill>
              </a:rPr>
              <a:t>Chief Nurse and Director of</a:t>
            </a:r>
            <a:br>
              <a:rPr lang="en-GB" sz="1800" dirty="0">
                <a:solidFill>
                  <a:prstClr val="black"/>
                </a:solidFill>
              </a:rPr>
            </a:br>
            <a:r>
              <a:rPr lang="en-GB" sz="1800" dirty="0">
                <a:solidFill>
                  <a:prstClr val="black"/>
                </a:solidFill>
              </a:rPr>
              <a:t>Infection Prevention and Control</a:t>
            </a:r>
            <a:endParaRPr lang="en-GB" sz="1800" dirty="0">
              <a:solidFill>
                <a:prstClr val="black"/>
              </a:solidFill>
              <a:uFill>
                <a:solidFill/>
              </a:uFill>
              <a:ea typeface="Arial"/>
              <a:cs typeface="Arial"/>
              <a:sym typeface="Arial"/>
            </a:endParaRPr>
          </a:p>
          <a:p>
            <a:pPr marL="0" indent="0">
              <a:buNone/>
            </a:pPr>
            <a:endParaRPr lang="en-GB" sz="4000" b="1" dirty="0">
              <a:solidFill>
                <a:prstClr val="black"/>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1988840"/>
            <a:ext cx="4572000" cy="3048000"/>
          </a:xfrm>
          <a:prstGeom prst="rect">
            <a:avLst/>
          </a:prstGeom>
        </p:spPr>
      </p:pic>
    </p:spTree>
    <p:extLst>
      <p:ext uri="{BB962C8B-B14F-4D97-AF65-F5344CB8AC3E}">
        <p14:creationId xmlns:p14="http://schemas.microsoft.com/office/powerpoint/2010/main" val="7491853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340768"/>
            <a:ext cx="8640960" cy="584775"/>
          </a:xfrm>
          <a:prstGeom prst="rect">
            <a:avLst/>
          </a:prstGeom>
          <a:noFill/>
        </p:spPr>
        <p:txBody>
          <a:bodyPr wrap="square" rtlCol="0">
            <a:spAutoFit/>
          </a:bodyPr>
          <a:lstStyle/>
          <a:p>
            <a:r>
              <a:rPr lang="en-GB" sz="3200" b="1" dirty="0">
                <a:solidFill>
                  <a:srgbClr val="002060"/>
                </a:solidFill>
              </a:rPr>
              <a:t>Quality Account</a:t>
            </a:r>
          </a:p>
        </p:txBody>
      </p:sp>
      <p:sp>
        <p:nvSpPr>
          <p:cNvPr id="3" name="TextBox 2"/>
          <p:cNvSpPr txBox="1"/>
          <p:nvPr/>
        </p:nvSpPr>
        <p:spPr>
          <a:xfrm>
            <a:off x="395536" y="2060848"/>
            <a:ext cx="7920880" cy="3785652"/>
          </a:xfrm>
          <a:prstGeom prst="rect">
            <a:avLst/>
          </a:prstGeom>
          <a:noFill/>
        </p:spPr>
        <p:txBody>
          <a:bodyPr wrap="square" rtlCol="0">
            <a:spAutoFit/>
          </a:bodyPr>
          <a:lstStyle/>
          <a:p>
            <a:pPr marL="180000" indent="-180000">
              <a:buClr>
                <a:srgbClr val="0070C0"/>
              </a:buClr>
              <a:buFont typeface="Arial" pitchFamily="34" charset="0"/>
              <a:buChar char="•"/>
            </a:pPr>
            <a:r>
              <a:rPr lang="en-GB" sz="2000" dirty="0"/>
              <a:t>Quality Reports are annual reports that </a:t>
            </a:r>
            <a:r>
              <a:rPr lang="en-GB" sz="2000" b="1" dirty="0">
                <a:solidFill>
                  <a:srgbClr val="0070C0"/>
                </a:solidFill>
              </a:rPr>
              <a:t>all providers </a:t>
            </a:r>
            <a:r>
              <a:rPr lang="en-GB" sz="2000" dirty="0"/>
              <a:t>of NHS services in England have a statutory duty to produce </a:t>
            </a:r>
          </a:p>
          <a:p>
            <a:pPr>
              <a:buClr>
                <a:srgbClr val="0070C0"/>
              </a:buClr>
            </a:pPr>
            <a:endParaRPr lang="en-GB" sz="2000" dirty="0"/>
          </a:p>
          <a:p>
            <a:pPr marL="180000" indent="-180000">
              <a:buClr>
                <a:srgbClr val="0070C0"/>
              </a:buClr>
              <a:buFont typeface="Arial" pitchFamily="34" charset="0"/>
              <a:buChar char="•"/>
            </a:pPr>
            <a:r>
              <a:rPr lang="en-GB" sz="2000" dirty="0"/>
              <a:t>Due to COVID-19, NHS Foundation Trusts are </a:t>
            </a:r>
            <a:r>
              <a:rPr lang="en-GB" sz="2000" b="1" dirty="0">
                <a:solidFill>
                  <a:srgbClr val="0070C0"/>
                </a:solidFill>
              </a:rPr>
              <a:t>not required </a:t>
            </a:r>
            <a:r>
              <a:rPr lang="en-GB" sz="2000" dirty="0"/>
              <a:t>to include a quality report in their annual report for 2020/21</a:t>
            </a:r>
          </a:p>
          <a:p>
            <a:pPr>
              <a:buClr>
                <a:srgbClr val="0070C0"/>
              </a:buClr>
            </a:pPr>
            <a:endParaRPr lang="en-GB" sz="2000" dirty="0"/>
          </a:p>
          <a:p>
            <a:pPr marL="180000" indent="-180000">
              <a:buClr>
                <a:srgbClr val="0070C0"/>
              </a:buClr>
              <a:buFont typeface="Arial" pitchFamily="34" charset="0"/>
              <a:buChar char="•"/>
            </a:pPr>
            <a:r>
              <a:rPr lang="en-GB" sz="2000" dirty="0"/>
              <a:t>Primary legislation continues to require providers of NHS services to prepare a </a:t>
            </a:r>
            <a:r>
              <a:rPr lang="en-GB" sz="2000" b="1" dirty="0">
                <a:solidFill>
                  <a:srgbClr val="0070C0"/>
                </a:solidFill>
              </a:rPr>
              <a:t>Quality Account</a:t>
            </a:r>
          </a:p>
          <a:p>
            <a:pPr>
              <a:buClr>
                <a:srgbClr val="0070C0"/>
              </a:buClr>
            </a:pPr>
            <a:endParaRPr lang="en-GB" sz="2000" dirty="0"/>
          </a:p>
          <a:p>
            <a:pPr marL="180000" indent="-180000">
              <a:buClr>
                <a:srgbClr val="0070C0"/>
              </a:buClr>
              <a:buFont typeface="Arial" pitchFamily="34" charset="0"/>
              <a:buChar char="•"/>
            </a:pPr>
            <a:r>
              <a:rPr lang="en-US" sz="2000" dirty="0">
                <a:ea typeface="SimSun" panose="02010600030101010101" pitchFamily="2" charset="-122"/>
                <a:cs typeface="Times New Roman" panose="02020603050405020304" pitchFamily="18" charset="0"/>
              </a:rPr>
              <a:t>It was</a:t>
            </a:r>
            <a:r>
              <a:rPr lang="en-US" sz="2000" dirty="0">
                <a:effectLst/>
                <a:ea typeface="SimSun" panose="02010600030101010101" pitchFamily="2" charset="-122"/>
                <a:cs typeface="Times New Roman" panose="02020603050405020304" pitchFamily="18" charset="0"/>
              </a:rPr>
              <a:t> NOT a requirement to obtain external stakeholder reports this year, however, we invited partners to offer feedback w</a:t>
            </a:r>
            <a:r>
              <a:rPr lang="en-US" sz="2000" dirty="0">
                <a:ea typeface="SimSun" panose="02010600030101010101" pitchFamily="2" charset="-122"/>
                <a:cs typeface="Times New Roman" panose="02020603050405020304" pitchFamily="18" charset="0"/>
              </a:rPr>
              <a:t>hich is</a:t>
            </a:r>
            <a:r>
              <a:rPr lang="en-US" sz="2000" dirty="0">
                <a:effectLst/>
                <a:ea typeface="SimSun" panose="02010600030101010101" pitchFamily="2" charset="-122"/>
                <a:cs typeface="Times New Roman" panose="02020603050405020304" pitchFamily="18" charset="0"/>
              </a:rPr>
              <a:t> included within the Quality Account</a:t>
            </a:r>
            <a:endParaRPr lang="en-GB" sz="2000" dirty="0"/>
          </a:p>
        </p:txBody>
      </p:sp>
    </p:spTree>
    <p:extLst>
      <p:ext uri="{BB962C8B-B14F-4D97-AF65-F5344CB8AC3E}">
        <p14:creationId xmlns:p14="http://schemas.microsoft.com/office/powerpoint/2010/main" val="227677899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457200" y="2132261"/>
            <a:ext cx="8435280" cy="35289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lvl="1" indent="-180000" defTabSz="913476">
              <a:spcBef>
                <a:spcPts val="1687"/>
              </a:spcBef>
              <a:buClr>
                <a:srgbClr val="0070C0"/>
              </a:buClr>
              <a:buSzPct val="120000"/>
              <a:buFont typeface="Arial" pitchFamily="34" charset="0"/>
              <a:buChar char="•"/>
              <a:defRPr sz="1800"/>
            </a:pPr>
            <a:endParaRPr lang="en-GB" sz="1800" dirty="0">
              <a:solidFill>
                <a:prstClr val="black"/>
              </a:solidFill>
              <a:uFill>
                <a:solidFill/>
              </a:uFill>
              <a:latin typeface="Calibri" panose="020F0502020204030204" pitchFamily="34" charset="0"/>
              <a:ea typeface="Arial"/>
              <a:cs typeface="Arial"/>
              <a:sym typeface="Arial"/>
            </a:endParaRPr>
          </a:p>
        </p:txBody>
      </p:sp>
      <p:sp>
        <p:nvSpPr>
          <p:cNvPr id="3" name="Title 1"/>
          <p:cNvSpPr txBox="1">
            <a:spLocks/>
          </p:cNvSpPr>
          <p:nvPr/>
        </p:nvSpPr>
        <p:spPr>
          <a:xfrm>
            <a:off x="457200" y="1335360"/>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rgbClr val="002060"/>
                </a:solidFill>
                <a:latin typeface="Calibri" panose="020F0502020204030204" pitchFamily="34" charset="0"/>
              </a:rPr>
              <a:t>Quality Account</a:t>
            </a:r>
          </a:p>
        </p:txBody>
      </p:sp>
      <p:sp>
        <p:nvSpPr>
          <p:cNvPr id="5" name="TextBox 4"/>
          <p:cNvSpPr txBox="1"/>
          <p:nvPr/>
        </p:nvSpPr>
        <p:spPr>
          <a:xfrm>
            <a:off x="395536" y="2060848"/>
            <a:ext cx="8161080" cy="3139321"/>
          </a:xfrm>
          <a:prstGeom prst="rect">
            <a:avLst/>
          </a:prstGeom>
          <a:noFill/>
        </p:spPr>
        <p:txBody>
          <a:bodyPr wrap="none" rtlCol="0">
            <a:spAutoFit/>
          </a:bodyPr>
          <a:lstStyle/>
          <a:p>
            <a:pPr marL="180000" indent="-180000">
              <a:spcAft>
                <a:spcPts val="1500"/>
              </a:spcAft>
              <a:buClr>
                <a:srgbClr val="0070C0"/>
              </a:buClr>
              <a:buFont typeface="Arial" pitchFamily="34" charset="0"/>
              <a:buChar char="•"/>
            </a:pPr>
            <a:r>
              <a:rPr lang="en-GB" sz="2400" dirty="0"/>
              <a:t>Annually, the Trust identifies three quality goals aligned to the </a:t>
            </a:r>
            <a:br>
              <a:rPr lang="en-GB" sz="2400" dirty="0"/>
            </a:br>
            <a:r>
              <a:rPr lang="en-GB" sz="2400" dirty="0"/>
              <a:t>recognised pillars of quality:</a:t>
            </a:r>
          </a:p>
          <a:p>
            <a:pPr marL="180000" indent="-180000">
              <a:spcAft>
                <a:spcPts val="1500"/>
              </a:spcAft>
              <a:buClr>
                <a:srgbClr val="0070C0"/>
              </a:buClr>
              <a:buFont typeface="Arial" pitchFamily="34" charset="0"/>
              <a:buChar char="•"/>
            </a:pPr>
            <a:r>
              <a:rPr lang="en-US" sz="2400" b="1" dirty="0">
                <a:solidFill>
                  <a:srgbClr val="0070C0"/>
                </a:solidFill>
              </a:rPr>
              <a:t>Safety</a:t>
            </a:r>
          </a:p>
          <a:p>
            <a:pPr marL="180000" indent="-180000">
              <a:spcAft>
                <a:spcPts val="1500"/>
              </a:spcAft>
              <a:buClr>
                <a:srgbClr val="0070C0"/>
              </a:buClr>
              <a:buFont typeface="Arial" pitchFamily="34" charset="0"/>
              <a:buChar char="•"/>
            </a:pPr>
            <a:r>
              <a:rPr lang="en-US" sz="2400" b="1" dirty="0">
                <a:solidFill>
                  <a:srgbClr val="0070C0"/>
                </a:solidFill>
              </a:rPr>
              <a:t>Experience </a:t>
            </a:r>
          </a:p>
          <a:p>
            <a:pPr marL="180000" indent="-180000">
              <a:spcAft>
                <a:spcPts val="1500"/>
              </a:spcAft>
              <a:buClr>
                <a:srgbClr val="0070C0"/>
              </a:buClr>
              <a:buFont typeface="Arial" pitchFamily="34" charset="0"/>
              <a:buChar char="•"/>
            </a:pPr>
            <a:r>
              <a:rPr lang="en-US" sz="2400" b="1" dirty="0">
                <a:solidFill>
                  <a:srgbClr val="0070C0"/>
                </a:solidFill>
              </a:rPr>
              <a:t>Effectiveness</a:t>
            </a:r>
          </a:p>
          <a:p>
            <a:pPr>
              <a:spcAft>
                <a:spcPts val="1500"/>
              </a:spcAft>
              <a:buClr>
                <a:srgbClr val="0070C0"/>
              </a:buClr>
            </a:pPr>
            <a:r>
              <a:rPr lang="en-US" sz="2800" b="1" dirty="0">
                <a:solidFill>
                  <a:srgbClr val="0070C0"/>
                </a:solidFill>
              </a:rPr>
              <a:t> </a:t>
            </a:r>
            <a:endParaRPr lang="en-GB" sz="2800" b="1" dirty="0">
              <a:solidFill>
                <a:srgbClr val="0070C0"/>
              </a:solidFill>
            </a:endParaRPr>
          </a:p>
        </p:txBody>
      </p:sp>
    </p:spTree>
    <p:extLst>
      <p:ext uri="{BB962C8B-B14F-4D97-AF65-F5344CB8AC3E}">
        <p14:creationId xmlns:p14="http://schemas.microsoft.com/office/powerpoint/2010/main" val="392607422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FC86-2D92-45D0-A8A6-6F5A6E799B07}"/>
              </a:ext>
            </a:extLst>
          </p:cNvPr>
          <p:cNvSpPr txBox="1">
            <a:spLocks/>
          </p:cNvSpPr>
          <p:nvPr/>
        </p:nvSpPr>
        <p:spPr>
          <a:xfrm>
            <a:off x="457200" y="1335360"/>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rgbClr val="002060"/>
                </a:solidFill>
                <a:latin typeface="Calibri" panose="020F0502020204030204" pitchFamily="34" charset="0"/>
              </a:rPr>
              <a:t>Maintaining safety during COVID-19</a:t>
            </a:r>
          </a:p>
        </p:txBody>
      </p:sp>
      <p:sp>
        <p:nvSpPr>
          <p:cNvPr id="3" name="TextBox 2">
            <a:extLst>
              <a:ext uri="{FF2B5EF4-FFF2-40B4-BE49-F238E27FC236}">
                <a16:creationId xmlns:a16="http://schemas.microsoft.com/office/drawing/2014/main" id="{BF51F619-C513-4935-B458-B9EFDC93DF45}"/>
              </a:ext>
            </a:extLst>
          </p:cNvPr>
          <p:cNvSpPr txBox="1"/>
          <p:nvPr/>
        </p:nvSpPr>
        <p:spPr>
          <a:xfrm>
            <a:off x="395537" y="2060848"/>
            <a:ext cx="8136904" cy="2885405"/>
          </a:xfrm>
          <a:prstGeom prst="rect">
            <a:avLst/>
          </a:prstGeom>
          <a:noFill/>
        </p:spPr>
        <p:txBody>
          <a:bodyPr wrap="square" rtlCol="0">
            <a:spAutoFit/>
          </a:bodyPr>
          <a:lstStyle/>
          <a:p>
            <a:pPr marL="180000" indent="-180000">
              <a:spcAft>
                <a:spcPts val="1500"/>
              </a:spcAft>
              <a:buClr>
                <a:srgbClr val="0070C0"/>
              </a:buClr>
              <a:buFont typeface="Arial" panose="020B0604020202020204" pitchFamily="34" charset="0"/>
              <a:buChar char="•"/>
            </a:pPr>
            <a:r>
              <a:rPr lang="en-GB" sz="2000" b="1" dirty="0">
                <a:solidFill>
                  <a:srgbClr val="0070C0"/>
                </a:solidFill>
              </a:rPr>
              <a:t>Safety </a:t>
            </a:r>
            <a:r>
              <a:rPr lang="en-GB" sz="2000" dirty="0"/>
              <a:t>has remained our </a:t>
            </a:r>
            <a:r>
              <a:rPr lang="en-GB" sz="2000" b="1" dirty="0">
                <a:solidFill>
                  <a:srgbClr val="0070C0"/>
                </a:solidFill>
              </a:rPr>
              <a:t>paramount priority </a:t>
            </a:r>
            <a:r>
              <a:rPr lang="en-GB" sz="2000" dirty="0"/>
              <a:t>for our service users and workforce (clinical, professional and non clinical)</a:t>
            </a:r>
          </a:p>
          <a:p>
            <a:pPr marL="180000" indent="-180000">
              <a:spcAft>
                <a:spcPts val="1500"/>
              </a:spcAft>
              <a:buClr>
                <a:srgbClr val="0070C0"/>
              </a:buClr>
              <a:buFont typeface="Arial" panose="020B0604020202020204" pitchFamily="34" charset="0"/>
              <a:buChar char="•"/>
            </a:pPr>
            <a:r>
              <a:rPr lang="en-GB" sz="2000" dirty="0"/>
              <a:t>Our strong </a:t>
            </a:r>
            <a:r>
              <a:rPr lang="en-GB" sz="2000" b="1" dirty="0">
                <a:solidFill>
                  <a:srgbClr val="0070C0"/>
                </a:solidFill>
              </a:rPr>
              <a:t>quality governance framework </a:t>
            </a:r>
            <a:r>
              <a:rPr lang="en-GB" sz="2000" dirty="0"/>
              <a:t>has remained in place throughout and been enhanced through increased monitoring of compliance with new national guidance</a:t>
            </a:r>
          </a:p>
          <a:p>
            <a:pPr marL="180000" indent="-180000">
              <a:spcAft>
                <a:spcPts val="1500"/>
              </a:spcAft>
              <a:buClr>
                <a:srgbClr val="0070C0"/>
              </a:buClr>
              <a:buFont typeface="Arial" panose="020B0604020202020204" pitchFamily="34" charset="0"/>
              <a:buChar char="•"/>
            </a:pPr>
            <a:r>
              <a:rPr lang="en-GB" sz="2000" b="1" dirty="0">
                <a:solidFill>
                  <a:srgbClr val="0070C0"/>
                </a:solidFill>
              </a:rPr>
              <a:t>CQC review of IPC standards was positive </a:t>
            </a:r>
            <a:r>
              <a:rPr lang="en-GB" sz="2000" dirty="0"/>
              <a:t>- with good assurance noted</a:t>
            </a:r>
          </a:p>
          <a:p>
            <a:pPr>
              <a:spcAft>
                <a:spcPts val="1500"/>
              </a:spcAft>
              <a:buClr>
                <a:srgbClr val="0070C0"/>
              </a:buClr>
            </a:pPr>
            <a:endParaRPr lang="en-GB" sz="2400" b="1" dirty="0">
              <a:solidFill>
                <a:srgbClr val="0070C0"/>
              </a:solidFill>
            </a:endParaRPr>
          </a:p>
        </p:txBody>
      </p:sp>
    </p:spTree>
    <p:extLst>
      <p:ext uri="{BB962C8B-B14F-4D97-AF65-F5344CB8AC3E}">
        <p14:creationId xmlns:p14="http://schemas.microsoft.com/office/powerpoint/2010/main" val="16861022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457200" y="2132261"/>
            <a:ext cx="8435280" cy="35289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lvl="1" indent="-180000" defTabSz="913476">
              <a:spcBef>
                <a:spcPts val="1687"/>
              </a:spcBef>
              <a:buClr>
                <a:srgbClr val="0070C0"/>
              </a:buClr>
              <a:buSzPct val="120000"/>
              <a:buFont typeface="Arial" pitchFamily="34" charset="0"/>
              <a:buChar char="•"/>
              <a:defRPr sz="1800"/>
            </a:pPr>
            <a:endParaRPr lang="en-GB" sz="1800" dirty="0">
              <a:solidFill>
                <a:prstClr val="black"/>
              </a:solidFill>
              <a:uFill>
                <a:solidFill/>
              </a:uFill>
              <a:latin typeface="Calibri" panose="020F0502020204030204" pitchFamily="34" charset="0"/>
              <a:ea typeface="Arial"/>
              <a:cs typeface="Arial"/>
              <a:sym typeface="Arial"/>
            </a:endParaRPr>
          </a:p>
        </p:txBody>
      </p:sp>
      <p:sp>
        <p:nvSpPr>
          <p:cNvPr id="6" name="Title 1"/>
          <p:cNvSpPr txBox="1">
            <a:spLocks/>
          </p:cNvSpPr>
          <p:nvPr/>
        </p:nvSpPr>
        <p:spPr>
          <a:xfrm>
            <a:off x="457200" y="1268760"/>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rgbClr val="002060"/>
                </a:solidFill>
                <a:latin typeface="Calibri" panose="020F0502020204030204" pitchFamily="34" charset="0"/>
              </a:rPr>
              <a:t>Safety</a:t>
            </a:r>
          </a:p>
        </p:txBody>
      </p:sp>
      <p:sp>
        <p:nvSpPr>
          <p:cNvPr id="7" name="TextBox 6"/>
          <p:cNvSpPr txBox="1"/>
          <p:nvPr/>
        </p:nvSpPr>
        <p:spPr>
          <a:xfrm>
            <a:off x="395536" y="1916832"/>
            <a:ext cx="7344816" cy="3316292"/>
          </a:xfrm>
          <a:prstGeom prst="rect">
            <a:avLst/>
          </a:prstGeom>
          <a:noFill/>
        </p:spPr>
        <p:txBody>
          <a:bodyPr wrap="square" rtlCol="0">
            <a:spAutoFit/>
          </a:bodyPr>
          <a:lstStyle/>
          <a:p>
            <a:pPr marL="180000" indent="-180000">
              <a:spcAft>
                <a:spcPts val="900"/>
              </a:spcAft>
              <a:buClr>
                <a:srgbClr val="0070C0"/>
              </a:buClr>
              <a:buFont typeface="Arial" panose="020B0604020202020204" pitchFamily="34" charset="0"/>
              <a:buChar char="•"/>
            </a:pPr>
            <a:r>
              <a:rPr lang="en-GB" dirty="0"/>
              <a:t>Development of </a:t>
            </a:r>
            <a:r>
              <a:rPr lang="en-GB" b="1" dirty="0">
                <a:solidFill>
                  <a:srgbClr val="0070C0"/>
                </a:solidFill>
              </a:rPr>
              <a:t>clear Infection Prevention and Control guidance </a:t>
            </a:r>
            <a:r>
              <a:rPr lang="en-GB" dirty="0"/>
              <a:t>for staff </a:t>
            </a:r>
          </a:p>
          <a:p>
            <a:pPr marL="800100" lvl="1" indent="-342900">
              <a:spcAft>
                <a:spcPts val="600"/>
              </a:spcAft>
              <a:buClr>
                <a:srgbClr val="0070C0"/>
              </a:buClr>
              <a:buFont typeface="Wingdings" panose="05000000000000000000" pitchFamily="2" charset="2"/>
              <a:buChar char="ü"/>
            </a:pPr>
            <a:r>
              <a:rPr lang="en-GB" dirty="0"/>
              <a:t>Regular review of guidance</a:t>
            </a:r>
          </a:p>
          <a:p>
            <a:pPr marL="800100" lvl="1" indent="-342900">
              <a:spcAft>
                <a:spcPts val="600"/>
              </a:spcAft>
              <a:buClr>
                <a:srgbClr val="0070C0"/>
              </a:buClr>
              <a:buFont typeface="Wingdings" panose="05000000000000000000" pitchFamily="2" charset="2"/>
              <a:buChar char="ü"/>
            </a:pPr>
            <a:r>
              <a:rPr lang="en-GB" dirty="0"/>
              <a:t>zero nosocomial infections across our services</a:t>
            </a:r>
            <a:endParaRPr lang="en-GB" b="1" dirty="0">
              <a:solidFill>
                <a:srgbClr val="0070C0"/>
              </a:solidFill>
            </a:endParaRPr>
          </a:p>
          <a:p>
            <a:pPr marL="180000" indent="-180000">
              <a:spcAft>
                <a:spcPts val="900"/>
              </a:spcAft>
              <a:buClr>
                <a:srgbClr val="0070C0"/>
              </a:buClr>
              <a:buFont typeface="Arial" panose="020B0604020202020204" pitchFamily="34" charset="0"/>
              <a:buChar char="•"/>
            </a:pPr>
            <a:r>
              <a:rPr lang="en-US" b="1" dirty="0">
                <a:solidFill>
                  <a:srgbClr val="0070C0"/>
                </a:solidFill>
              </a:rPr>
              <a:t>Psychological safety </a:t>
            </a:r>
            <a:r>
              <a:rPr lang="en-US" dirty="0"/>
              <a:t>of staff </a:t>
            </a:r>
          </a:p>
          <a:p>
            <a:pPr marL="800100" lvl="1" indent="-342900">
              <a:spcAft>
                <a:spcPts val="600"/>
              </a:spcAft>
              <a:buClr>
                <a:srgbClr val="0070C0"/>
              </a:buClr>
              <a:buFont typeface="Wingdings" panose="05000000000000000000" pitchFamily="2" charset="2"/>
              <a:buChar char="ü"/>
            </a:pPr>
            <a:r>
              <a:rPr lang="en-US" dirty="0"/>
              <a:t>introduction of debrief conversations  </a:t>
            </a:r>
          </a:p>
          <a:p>
            <a:pPr marL="800100" lvl="1" indent="-342900">
              <a:spcAft>
                <a:spcPts val="600"/>
              </a:spcAft>
              <a:buClr>
                <a:srgbClr val="0070C0"/>
              </a:buClr>
              <a:buFont typeface="Wingdings" panose="05000000000000000000" pitchFamily="2" charset="2"/>
              <a:buChar char="ü"/>
            </a:pPr>
            <a:r>
              <a:rPr lang="en-US" dirty="0"/>
              <a:t>Daily Covid Bulletin</a:t>
            </a:r>
            <a:endParaRPr lang="en-GB" b="1" dirty="0">
              <a:solidFill>
                <a:srgbClr val="0070C0"/>
              </a:solidFill>
            </a:endParaRPr>
          </a:p>
          <a:p>
            <a:pPr marL="180000" indent="-180000">
              <a:spcAft>
                <a:spcPts val="900"/>
              </a:spcAft>
              <a:buClr>
                <a:srgbClr val="0070C0"/>
              </a:buClr>
              <a:buFont typeface="Arial" panose="020B0604020202020204" pitchFamily="34" charset="0"/>
              <a:buChar char="•"/>
            </a:pPr>
            <a:r>
              <a:rPr lang="en-GB" dirty="0"/>
              <a:t>Continued </a:t>
            </a:r>
            <a:r>
              <a:rPr lang="en-GB" b="1" dirty="0">
                <a:solidFill>
                  <a:srgbClr val="0070C0"/>
                </a:solidFill>
              </a:rPr>
              <a:t>focus of learning from incidents</a:t>
            </a:r>
          </a:p>
          <a:p>
            <a:pPr marL="800100" lvl="1" indent="-342900">
              <a:spcAft>
                <a:spcPts val="600"/>
              </a:spcAft>
              <a:buClr>
                <a:srgbClr val="0070C0"/>
              </a:buClr>
              <a:buFont typeface="Wingdings" panose="05000000000000000000" pitchFamily="2" charset="2"/>
              <a:buChar char="ü"/>
            </a:pPr>
            <a:r>
              <a:rPr lang="en-GB" dirty="0"/>
              <a:t>System wide reviews and shared learning</a:t>
            </a:r>
          </a:p>
          <a:p>
            <a:pPr marL="800100" lvl="1" indent="-342900">
              <a:spcAft>
                <a:spcPts val="600"/>
              </a:spcAft>
              <a:buClr>
                <a:srgbClr val="0070C0"/>
              </a:buClr>
              <a:buFont typeface="Wingdings" panose="05000000000000000000" pitchFamily="2" charset="2"/>
              <a:buChar char="ü"/>
            </a:pPr>
            <a:r>
              <a:rPr lang="en-GB" dirty="0"/>
              <a:t>Zero never events</a:t>
            </a:r>
            <a:r>
              <a:rPr lang="en-US" dirty="0"/>
              <a:t>	</a:t>
            </a:r>
            <a:endParaRPr lang="en-GB" dirty="0"/>
          </a:p>
        </p:txBody>
      </p:sp>
    </p:spTree>
    <p:extLst>
      <p:ext uri="{BB962C8B-B14F-4D97-AF65-F5344CB8AC3E}">
        <p14:creationId xmlns:p14="http://schemas.microsoft.com/office/powerpoint/2010/main" val="351141037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287CA94-430D-400B-92F0-0398D6E3C13A}"/>
              </a:ext>
            </a:extLst>
          </p:cNvPr>
          <p:cNvSpPr txBox="1">
            <a:spLocks/>
          </p:cNvSpPr>
          <p:nvPr/>
        </p:nvSpPr>
        <p:spPr>
          <a:xfrm>
            <a:off x="457200" y="1268760"/>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rgbClr val="002060"/>
                </a:solidFill>
                <a:latin typeface="Calibri" panose="020F0502020204030204" pitchFamily="34" charset="0"/>
              </a:rPr>
              <a:t>Experience </a:t>
            </a:r>
          </a:p>
        </p:txBody>
      </p:sp>
      <p:sp>
        <p:nvSpPr>
          <p:cNvPr id="6" name="TextBox 5">
            <a:extLst>
              <a:ext uri="{FF2B5EF4-FFF2-40B4-BE49-F238E27FC236}">
                <a16:creationId xmlns:a16="http://schemas.microsoft.com/office/drawing/2014/main" id="{0AACB2E1-46F0-4C0D-9A3C-DE97E968F07F}"/>
              </a:ext>
            </a:extLst>
          </p:cNvPr>
          <p:cNvSpPr txBox="1"/>
          <p:nvPr/>
        </p:nvSpPr>
        <p:spPr>
          <a:xfrm>
            <a:off x="395537" y="2060848"/>
            <a:ext cx="7560839" cy="2646878"/>
          </a:xfrm>
          <a:prstGeom prst="rect">
            <a:avLst/>
          </a:prstGeom>
          <a:noFill/>
        </p:spPr>
        <p:txBody>
          <a:bodyPr wrap="square" rtlCol="0">
            <a:spAutoFit/>
          </a:bodyPr>
          <a:lstStyle/>
          <a:p>
            <a:pPr marL="180000" indent="-180000">
              <a:spcAft>
                <a:spcPts val="900"/>
              </a:spcAft>
              <a:buClr>
                <a:srgbClr val="0070C0"/>
              </a:buClr>
              <a:buFont typeface="Arial" panose="020B0604020202020204" pitchFamily="34" charset="0"/>
              <a:buChar char="•"/>
            </a:pPr>
            <a:r>
              <a:rPr lang="en-GB" b="1" dirty="0">
                <a:solidFill>
                  <a:srgbClr val="0070C0"/>
                </a:solidFill>
                <a:effectLst/>
                <a:ea typeface="Times New Roman" panose="02020603050405020304" pitchFamily="18" charset="0"/>
                <a:cs typeface="Calibri" panose="020F0502020204030204" pitchFamily="34" charset="0"/>
              </a:rPr>
              <a:t>‘Your Voice’ group </a:t>
            </a:r>
            <a:r>
              <a:rPr lang="en-GB" dirty="0">
                <a:effectLst/>
                <a:ea typeface="Times New Roman" panose="02020603050405020304" pitchFamily="18" charset="0"/>
                <a:cs typeface="Calibri" panose="020F0502020204030204" pitchFamily="34" charset="0"/>
              </a:rPr>
              <a:t>continued to meet virtually </a:t>
            </a:r>
          </a:p>
          <a:p>
            <a:pPr marL="742950" lvl="1" indent="-285750">
              <a:spcAft>
                <a:spcPts val="1500"/>
              </a:spcAft>
              <a:buClr>
                <a:srgbClr val="0070C0"/>
              </a:buClr>
              <a:buFont typeface="Wingdings" panose="05000000000000000000" pitchFamily="2" charset="2"/>
              <a:buChar char="ü"/>
            </a:pPr>
            <a:r>
              <a:rPr lang="en-GB" dirty="0">
                <a:effectLst/>
                <a:ea typeface="Times New Roman" panose="02020603050405020304" pitchFamily="18" charset="0"/>
              </a:rPr>
              <a:t>shared an understanding of common issues affecting local people </a:t>
            </a:r>
          </a:p>
          <a:p>
            <a:pPr marL="742950" lvl="1" indent="-285750">
              <a:spcAft>
                <a:spcPts val="1500"/>
              </a:spcAft>
              <a:buClr>
                <a:srgbClr val="0070C0"/>
              </a:buClr>
              <a:buFont typeface="Wingdings" panose="05000000000000000000" pitchFamily="2" charset="2"/>
              <a:buChar char="ü"/>
            </a:pPr>
            <a:r>
              <a:rPr lang="en-GB" dirty="0">
                <a:effectLst/>
                <a:ea typeface="Times New Roman" panose="02020603050405020304" pitchFamily="18" charset="0"/>
              </a:rPr>
              <a:t>member of the Wirral Older People’s Parliament joined the group</a:t>
            </a:r>
          </a:p>
          <a:p>
            <a:pPr marL="742950" lvl="1" indent="-285750">
              <a:spcAft>
                <a:spcPts val="900"/>
              </a:spcAft>
              <a:buClr>
                <a:srgbClr val="0070C0"/>
              </a:buClr>
              <a:buFont typeface="Wingdings" panose="05000000000000000000" pitchFamily="2" charset="2"/>
              <a:buChar char="ü"/>
            </a:pPr>
            <a:r>
              <a:rPr lang="en-US" b="1" dirty="0">
                <a:solidFill>
                  <a:srgbClr val="0070C0"/>
                </a:solidFill>
              </a:rPr>
              <a:t>service user input </a:t>
            </a:r>
            <a:r>
              <a:rPr lang="en-GB" dirty="0"/>
              <a:t>into improvement projects or to test ideas about changing services </a:t>
            </a:r>
            <a:endParaRPr lang="en-GB" dirty="0">
              <a:effectLst/>
              <a:ea typeface="Times New Roman" panose="02020603050405020304" pitchFamily="18" charset="0"/>
              <a:cs typeface="Calibri" panose="020F0502020204030204" pitchFamily="34" charset="0"/>
            </a:endParaRPr>
          </a:p>
          <a:p>
            <a:pPr marL="180000" indent="-180000">
              <a:spcAft>
                <a:spcPts val="900"/>
              </a:spcAft>
              <a:buClr>
                <a:srgbClr val="0070C0"/>
              </a:buClr>
              <a:buFont typeface="Arial" panose="020B0604020202020204" pitchFamily="34" charset="0"/>
              <a:buChar char="•"/>
            </a:pPr>
            <a:r>
              <a:rPr lang="en-GB" dirty="0"/>
              <a:t>Our Young Person participation and experience group </a:t>
            </a:r>
            <a:r>
              <a:rPr lang="en-GB" b="1" dirty="0">
                <a:solidFill>
                  <a:srgbClr val="0070C0"/>
                </a:solidFill>
              </a:rPr>
              <a:t>‘INVOLVE’</a:t>
            </a:r>
            <a:r>
              <a:rPr lang="en-GB" dirty="0">
                <a:solidFill>
                  <a:srgbClr val="0070C0"/>
                </a:solidFill>
              </a:rPr>
              <a:t> </a:t>
            </a:r>
            <a:r>
              <a:rPr lang="en-GB" dirty="0"/>
              <a:t>remained active</a:t>
            </a:r>
          </a:p>
        </p:txBody>
      </p:sp>
    </p:spTree>
    <p:extLst>
      <p:ext uri="{BB962C8B-B14F-4D97-AF65-F5344CB8AC3E}">
        <p14:creationId xmlns:p14="http://schemas.microsoft.com/office/powerpoint/2010/main" val="36754539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268760"/>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rgbClr val="002060"/>
                </a:solidFill>
                <a:latin typeface="Calibri" panose="020F0502020204030204" pitchFamily="34" charset="0"/>
              </a:rPr>
              <a:t>Clinical Effectiveness</a:t>
            </a:r>
          </a:p>
        </p:txBody>
      </p:sp>
      <p:sp>
        <p:nvSpPr>
          <p:cNvPr id="7" name="TextBox 6"/>
          <p:cNvSpPr txBox="1"/>
          <p:nvPr/>
        </p:nvSpPr>
        <p:spPr>
          <a:xfrm>
            <a:off x="395537" y="2060848"/>
            <a:ext cx="8136904" cy="3685624"/>
          </a:xfrm>
          <a:prstGeom prst="rect">
            <a:avLst/>
          </a:prstGeom>
          <a:noFill/>
        </p:spPr>
        <p:txBody>
          <a:bodyPr wrap="square" rtlCol="0">
            <a:spAutoFit/>
          </a:bodyPr>
          <a:lstStyle/>
          <a:p>
            <a:pPr marL="180000" indent="-180000">
              <a:spcAft>
                <a:spcPts val="900"/>
              </a:spcAft>
              <a:buClr>
                <a:srgbClr val="0070C0"/>
              </a:buClr>
              <a:buFont typeface="Arial" panose="020B0604020202020204" pitchFamily="34" charset="0"/>
              <a:buChar char="•"/>
            </a:pPr>
            <a:r>
              <a:rPr lang="en-GB" sz="2000" b="1" dirty="0">
                <a:solidFill>
                  <a:srgbClr val="0070C0"/>
                </a:solidFill>
              </a:rPr>
              <a:t>Service Innovation </a:t>
            </a:r>
          </a:p>
          <a:p>
            <a:pPr marL="180000" indent="-180000">
              <a:spcAft>
                <a:spcPts val="900"/>
              </a:spcAft>
              <a:buClr>
                <a:srgbClr val="0070C0"/>
              </a:buClr>
              <a:buFont typeface="Arial" panose="020B0604020202020204" pitchFamily="34" charset="0"/>
              <a:buChar char="•"/>
            </a:pPr>
            <a:r>
              <a:rPr lang="en-US" sz="2000" dirty="0"/>
              <a:t>Launched our </a:t>
            </a:r>
            <a:r>
              <a:rPr lang="en-US" sz="2000" b="1" dirty="0">
                <a:solidFill>
                  <a:srgbClr val="0070C0"/>
                </a:solidFill>
              </a:rPr>
              <a:t>Beyond Boundaries </a:t>
            </a:r>
            <a:r>
              <a:rPr lang="en-US" sz="2000" dirty="0"/>
              <a:t>campaign</a:t>
            </a:r>
          </a:p>
          <a:p>
            <a:pPr marL="800100" lvl="1" indent="-342900">
              <a:spcAft>
                <a:spcPts val="600"/>
              </a:spcAft>
              <a:buClr>
                <a:srgbClr val="0070C0"/>
              </a:buClr>
              <a:buFont typeface="Wingdings" panose="05000000000000000000" pitchFamily="2" charset="2"/>
              <a:buChar char="ü"/>
            </a:pPr>
            <a:r>
              <a:rPr lang="en-GB" dirty="0"/>
              <a:t>Pulse Oximetry Service </a:t>
            </a:r>
          </a:p>
          <a:p>
            <a:pPr marL="800100" lvl="1" indent="-342900">
              <a:spcAft>
                <a:spcPts val="600"/>
              </a:spcAft>
              <a:buClr>
                <a:srgbClr val="0070C0"/>
              </a:buClr>
              <a:buFont typeface="Wingdings" panose="05000000000000000000" pitchFamily="2" charset="2"/>
              <a:buChar char="ü"/>
            </a:pPr>
            <a:r>
              <a:rPr lang="en-GB" dirty="0"/>
              <a:t>Home Swabbing and Testing Centre</a:t>
            </a:r>
          </a:p>
          <a:p>
            <a:pPr marL="800100" lvl="1" indent="-342900">
              <a:spcAft>
                <a:spcPts val="600"/>
              </a:spcAft>
              <a:buClr>
                <a:srgbClr val="0070C0"/>
              </a:buClr>
              <a:buFont typeface="Wingdings" panose="05000000000000000000" pitchFamily="2" charset="2"/>
              <a:buChar char="ü"/>
            </a:pPr>
            <a:r>
              <a:rPr lang="en-GB" dirty="0"/>
              <a:t>Opening of Community Intermediate Care Centre (CICC)</a:t>
            </a:r>
            <a:endParaRPr lang="en-US" dirty="0"/>
          </a:p>
          <a:p>
            <a:pPr marL="180000" indent="-180000">
              <a:spcAft>
                <a:spcPts val="900"/>
              </a:spcAft>
              <a:buClr>
                <a:srgbClr val="0070C0"/>
              </a:buClr>
              <a:buFont typeface="Arial" panose="020B0604020202020204" pitchFamily="34" charset="0"/>
              <a:buChar char="•"/>
            </a:pPr>
            <a:r>
              <a:rPr lang="en-GB" sz="2000" b="1" dirty="0">
                <a:solidFill>
                  <a:srgbClr val="0070C0"/>
                </a:solidFill>
              </a:rPr>
              <a:t>Use of Digital Platforms </a:t>
            </a:r>
            <a:r>
              <a:rPr lang="en-GB" sz="2000" dirty="0"/>
              <a:t>in response to Covid-19</a:t>
            </a:r>
          </a:p>
          <a:p>
            <a:pPr marL="742950" lvl="1" indent="-285750">
              <a:spcAft>
                <a:spcPts val="600"/>
              </a:spcAft>
              <a:buClr>
                <a:srgbClr val="0070C0"/>
              </a:buClr>
              <a:buFont typeface="Wingdings" panose="05000000000000000000" pitchFamily="2" charset="2"/>
              <a:buChar char="ü"/>
            </a:pP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virtual consultations via the Attend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Anywhere and </a:t>
            </a:r>
            <a:r>
              <a:rPr kumimoji="0" lang="en-GB"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AccuRX</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platforms</a:t>
            </a:r>
          </a:p>
          <a:p>
            <a:pPr marL="742950" lvl="1" indent="-285750">
              <a:spcAft>
                <a:spcPts val="600"/>
              </a:spcAft>
              <a:buClr>
                <a:srgbClr val="0070C0"/>
              </a:buClr>
              <a:buFont typeface="Wingdings" panose="05000000000000000000" pitchFamily="2" charset="2"/>
              <a:buChar char="ü"/>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Adoption of Zoom for Business to support virtual consultations for speech and language therapy teams</a:t>
            </a:r>
          </a:p>
          <a:p>
            <a:pPr marL="742950" lvl="1" indent="-285750">
              <a:spcAft>
                <a:spcPts val="600"/>
              </a:spcAft>
              <a:buClr>
                <a:srgbClr val="0070C0"/>
              </a:buClr>
              <a:buFont typeface="Wingdings" panose="05000000000000000000" pitchFamily="2" charset="2"/>
              <a:buChar char="ü"/>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Rollout of Microsoft Teams (MS) to </a:t>
            </a:r>
            <a:r>
              <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rPr>
              <a:t>enable staff to </a:t>
            </a: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work at home</a:t>
            </a:r>
            <a:endParaRPr lang="en-GB" sz="2000" b="1" dirty="0">
              <a:solidFill>
                <a:srgbClr val="0070C0"/>
              </a:solidFill>
            </a:endParaRPr>
          </a:p>
        </p:txBody>
      </p:sp>
    </p:spTree>
    <p:extLst>
      <p:ext uri="{BB962C8B-B14F-4D97-AF65-F5344CB8AC3E}">
        <p14:creationId xmlns:p14="http://schemas.microsoft.com/office/powerpoint/2010/main" val="199312641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236A1C3-3CD4-4A95-91F9-819E11E1BB3F}"/>
              </a:ext>
            </a:extLst>
          </p:cNvPr>
          <p:cNvSpPr txBox="1">
            <a:spLocks/>
          </p:cNvSpPr>
          <p:nvPr/>
        </p:nvSpPr>
        <p:spPr>
          <a:xfrm>
            <a:off x="129348" y="1247798"/>
            <a:ext cx="8835140" cy="45301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rgbClr val="002060"/>
                </a:solidFill>
                <a:latin typeface="+mn-lt"/>
              </a:rPr>
              <a:t>Infection Prevention Society Team of the Year 2021</a:t>
            </a:r>
          </a:p>
        </p:txBody>
      </p:sp>
      <p:pic>
        <p:nvPicPr>
          <p:cNvPr id="4" name="Content Placeholder 4">
            <a:extLst>
              <a:ext uri="{FF2B5EF4-FFF2-40B4-BE49-F238E27FC236}">
                <a16:creationId xmlns:a16="http://schemas.microsoft.com/office/drawing/2014/main" id="{431C9B9F-645D-4D9F-9C6B-4A6859A8D107}"/>
              </a:ext>
            </a:extLst>
          </p:cNvPr>
          <p:cNvPicPr>
            <a:picLocks noChangeAspect="1"/>
          </p:cNvPicPr>
          <p:nvPr/>
        </p:nvPicPr>
        <p:blipFill>
          <a:blip r:embed="rId3"/>
          <a:stretch>
            <a:fillRect/>
          </a:stretch>
        </p:blipFill>
        <p:spPr>
          <a:xfrm>
            <a:off x="5313601" y="2145542"/>
            <a:ext cx="3635896" cy="3371689"/>
          </a:xfrm>
          <a:prstGeom prst="rect">
            <a:avLst/>
          </a:prstGeom>
        </p:spPr>
      </p:pic>
      <p:sp>
        <p:nvSpPr>
          <p:cNvPr id="5" name="Text Placeholder 3">
            <a:extLst>
              <a:ext uri="{FF2B5EF4-FFF2-40B4-BE49-F238E27FC236}">
                <a16:creationId xmlns:a16="http://schemas.microsoft.com/office/drawing/2014/main" id="{0C65FF1A-E37C-4590-98E5-7120991C42F2}"/>
              </a:ext>
            </a:extLst>
          </p:cNvPr>
          <p:cNvSpPr txBox="1">
            <a:spLocks/>
          </p:cNvSpPr>
          <p:nvPr/>
        </p:nvSpPr>
        <p:spPr>
          <a:xfrm>
            <a:off x="251520" y="1988840"/>
            <a:ext cx="4896544" cy="399704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450"/>
              </a:spcAft>
              <a:buNone/>
            </a:pPr>
            <a:r>
              <a:rPr lang="en-GB" sz="2000" b="1" dirty="0">
                <a:solidFill>
                  <a:srgbClr val="0070C0"/>
                </a:solidFill>
              </a:rPr>
              <a:t>IPC Care Home Project</a:t>
            </a:r>
            <a:endParaRPr lang="en-GB" sz="2000" b="1" dirty="0">
              <a:solidFill>
                <a:srgbClr val="0070C0"/>
              </a:solidFill>
              <a:ea typeface="Calibri" panose="020F0502020204030204" pitchFamily="34" charset="0"/>
              <a:cs typeface="Times New Roman" panose="02020603050405020304" pitchFamily="18" charset="0"/>
            </a:endParaRPr>
          </a:p>
          <a:p>
            <a:pPr>
              <a:lnSpc>
                <a:spcPct val="100000"/>
              </a:lnSpc>
              <a:spcBef>
                <a:spcPts val="0"/>
              </a:spcBef>
              <a:spcAft>
                <a:spcPts val="375"/>
              </a:spcAft>
              <a:buClr>
                <a:srgbClr val="0070C0"/>
              </a:buClr>
              <a:buFont typeface="Wingdings" panose="05000000000000000000" pitchFamily="2" charset="2"/>
              <a:buChar char="ü"/>
            </a:pPr>
            <a:r>
              <a:rPr lang="en-GB" sz="1800" dirty="0">
                <a:latin typeface="Calibri" panose="020F0502020204030204" pitchFamily="34" charset="0"/>
                <a:ea typeface="Calibri" panose="020F0502020204030204" pitchFamily="34" charset="0"/>
                <a:cs typeface="Times New Roman" panose="02020603050405020304" pitchFamily="18" charset="0"/>
              </a:rPr>
              <a:t>Supported 125 Wirral care homes in partnership with Wirral Council</a:t>
            </a:r>
          </a:p>
          <a:p>
            <a:pPr>
              <a:lnSpc>
                <a:spcPct val="100000"/>
              </a:lnSpc>
              <a:spcBef>
                <a:spcPts val="0"/>
              </a:spcBef>
              <a:spcAft>
                <a:spcPts val="375"/>
              </a:spcAft>
              <a:buClr>
                <a:srgbClr val="0070C0"/>
              </a:buClr>
              <a:buFont typeface="Wingdings" panose="05000000000000000000" pitchFamily="2" charset="2"/>
              <a:buChar char="ü"/>
            </a:pPr>
            <a:r>
              <a:rPr lang="en-GB" sz="1800" dirty="0">
                <a:latin typeface="Calibri" panose="020F0502020204030204" pitchFamily="34" charset="0"/>
                <a:ea typeface="Calibri" panose="020F0502020204030204" pitchFamily="34" charset="0"/>
                <a:cs typeface="Times New Roman" panose="02020603050405020304" pitchFamily="18" charset="0"/>
              </a:rPr>
              <a:t>Implemented an IPC standards assurance framework (SAFE) supported by a dedicated team of IPC project nurses </a:t>
            </a:r>
          </a:p>
          <a:p>
            <a:pPr>
              <a:lnSpc>
                <a:spcPct val="100000"/>
              </a:lnSpc>
              <a:spcBef>
                <a:spcPts val="0"/>
              </a:spcBef>
              <a:spcAft>
                <a:spcPts val="375"/>
              </a:spcAft>
              <a:buClr>
                <a:srgbClr val="0070C0"/>
              </a:buClr>
              <a:buFont typeface="Wingdings" panose="05000000000000000000" pitchFamily="2" charset="2"/>
              <a:buChar char="ü"/>
            </a:pPr>
            <a:r>
              <a:rPr lang="en-GB" sz="1800" dirty="0">
                <a:latin typeface="Calibri" panose="020F0502020204030204" pitchFamily="34" charset="0"/>
                <a:ea typeface="Calibri" panose="020F0502020204030204" pitchFamily="34" charset="0"/>
                <a:cs typeface="Times New Roman" panose="02020603050405020304" pitchFamily="18" charset="0"/>
              </a:rPr>
              <a:t>Care home knowledge, skills, confidence and assurance around best practice for IPC increased</a:t>
            </a:r>
          </a:p>
          <a:p>
            <a:pPr>
              <a:lnSpc>
                <a:spcPct val="100000"/>
              </a:lnSpc>
              <a:spcBef>
                <a:spcPts val="0"/>
              </a:spcBef>
              <a:spcAft>
                <a:spcPts val="375"/>
              </a:spcAft>
              <a:buClr>
                <a:srgbClr val="0070C0"/>
              </a:buClr>
              <a:buFont typeface="Wingdings" panose="05000000000000000000" pitchFamily="2" charset="2"/>
              <a:buChar char="ü"/>
            </a:pPr>
            <a:r>
              <a:rPr lang="en-GB" sz="1800" dirty="0">
                <a:latin typeface="Calibri" panose="020F0502020204030204" pitchFamily="34" charset="0"/>
                <a:ea typeface="Calibri" panose="020F0502020204030204" pitchFamily="34" charset="0"/>
                <a:cs typeface="Times New Roman" panose="02020603050405020304" pitchFamily="18" charset="0"/>
              </a:rPr>
              <a:t>Commitment to working as a system bringing about better and shared outcomes for care home residents</a:t>
            </a:r>
          </a:p>
          <a:p>
            <a:pPr>
              <a:lnSpc>
                <a:spcPct val="100000"/>
              </a:lnSpc>
              <a:spcBef>
                <a:spcPts val="0"/>
              </a:spcBef>
              <a:spcAft>
                <a:spcPts val="375"/>
              </a:spcAft>
              <a:buClr>
                <a:srgbClr val="0070C0"/>
              </a:buClr>
              <a:buFont typeface="Wingdings" panose="05000000000000000000" pitchFamily="2" charset="2"/>
              <a:buChar char="ü"/>
            </a:pPr>
            <a:r>
              <a:rPr lang="en-GB" sz="1800" dirty="0">
                <a:latin typeface="Calibri" panose="020F0502020204030204" pitchFamily="34" charset="0"/>
                <a:ea typeface="Calibri" panose="020F0502020204030204" pitchFamily="34" charset="0"/>
                <a:cs typeface="Times New Roman" panose="02020603050405020304" pitchFamily="18" charset="0"/>
              </a:rPr>
              <a:t>True insight into the needs of care homes - supported by regular digital engagement</a:t>
            </a:r>
          </a:p>
          <a:p>
            <a:pPr marL="0" indent="0">
              <a:lnSpc>
                <a:spcPct val="100000"/>
              </a:lnSpc>
              <a:spcBef>
                <a:spcPts val="0"/>
              </a:spcBef>
              <a:spcAft>
                <a:spcPts val="375"/>
              </a:spcAft>
              <a:buClr>
                <a:srgbClr val="0070C0"/>
              </a:buClr>
              <a:buNone/>
            </a:pPr>
            <a:endParaRPr lang="en-GB"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651880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457200" y="2132261"/>
            <a:ext cx="6347048" cy="30249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GB" sz="2800" dirty="0">
              <a:solidFill>
                <a:prstClr val="black"/>
              </a:solidFill>
            </a:endParaRPr>
          </a:p>
          <a:p>
            <a:pPr marL="0" indent="0">
              <a:buNone/>
            </a:pPr>
            <a:r>
              <a:rPr lang="en-GB" sz="4000" b="1" dirty="0">
                <a:solidFill>
                  <a:srgbClr val="002060"/>
                </a:solidFill>
              </a:rPr>
              <a:t>Review of the year</a:t>
            </a:r>
          </a:p>
          <a:p>
            <a:pPr marL="0" indent="0">
              <a:buNone/>
            </a:pPr>
            <a:endParaRPr lang="en-GB" sz="2800" b="1" dirty="0">
              <a:solidFill>
                <a:prstClr val="black"/>
              </a:solidFill>
            </a:endParaRPr>
          </a:p>
          <a:p>
            <a:pPr marL="0" indent="0">
              <a:buNone/>
            </a:pPr>
            <a:r>
              <a:rPr lang="en-GB" sz="2800" b="1" dirty="0">
                <a:solidFill>
                  <a:srgbClr val="0070C0"/>
                </a:solidFill>
              </a:rPr>
              <a:t>Karen Howell</a:t>
            </a:r>
            <a:br>
              <a:rPr lang="en-GB" sz="4000" b="1" dirty="0">
                <a:solidFill>
                  <a:srgbClr val="1F497D"/>
                </a:solidFill>
              </a:rPr>
            </a:br>
            <a:r>
              <a:rPr lang="en-GB" sz="1800" dirty="0">
                <a:solidFill>
                  <a:prstClr val="black"/>
                </a:solidFill>
              </a:rPr>
              <a:t>Chief Executive</a:t>
            </a:r>
          </a:p>
          <a:p>
            <a:pPr marL="0" indent="0">
              <a:buNone/>
            </a:pPr>
            <a:endParaRPr lang="en-GB" sz="4000" b="1" dirty="0">
              <a:solidFill>
                <a:prstClr val="black"/>
              </a:solidFill>
            </a:endParaRPr>
          </a:p>
        </p:txBody>
      </p:sp>
      <p:sp>
        <p:nvSpPr>
          <p:cNvPr id="3" name="Title 1"/>
          <p:cNvSpPr txBox="1">
            <a:spLocks/>
          </p:cNvSpPr>
          <p:nvPr/>
        </p:nvSpPr>
        <p:spPr>
          <a:xfrm>
            <a:off x="457200" y="1191344"/>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b="1" dirty="0">
              <a:solidFill>
                <a:srgbClr val="002060"/>
              </a:solidFill>
              <a:latin typeface="Calibri" panose="020F0502020204030204" pitchFamily="34" charset="0"/>
            </a:endParaRPr>
          </a:p>
        </p:txBody>
      </p:sp>
      <p:pic>
        <p:nvPicPr>
          <p:cNvPr id="1026" name="Picture 2" descr="https://www.wchc.nhs.uk/content/uploads/2020/05/315b4509-2c7c-45ff-9cf5-c430923feb79-e1589286272182-1024x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2148" y="2636912"/>
            <a:ext cx="3944200" cy="227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99099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00646165"/>
              </p:ext>
            </p:extLst>
          </p:nvPr>
        </p:nvGraphicFramePr>
        <p:xfrm>
          <a:off x="-32184" y="1221"/>
          <a:ext cx="9176184" cy="6856779"/>
        </p:xfrm>
        <a:graphic>
          <a:graphicData uri="http://schemas.openxmlformats.org/drawingml/2006/table">
            <a:tbl>
              <a:tblPr firstRow="1" bandRow="1">
                <a:tableStyleId>{5C22544A-7EE6-4342-B048-85BDC9FD1C3A}</a:tableStyleId>
              </a:tblPr>
              <a:tblGrid>
                <a:gridCol w="3110571">
                  <a:extLst>
                    <a:ext uri="{9D8B030D-6E8A-4147-A177-3AD203B41FA5}">
                      <a16:colId xmlns:a16="http://schemas.microsoft.com/office/drawing/2014/main" val="20001"/>
                    </a:ext>
                  </a:extLst>
                </a:gridCol>
                <a:gridCol w="3110571">
                  <a:extLst>
                    <a:ext uri="{9D8B030D-6E8A-4147-A177-3AD203B41FA5}">
                      <a16:colId xmlns:a16="http://schemas.microsoft.com/office/drawing/2014/main" val="20002"/>
                    </a:ext>
                  </a:extLst>
                </a:gridCol>
                <a:gridCol w="2955042">
                  <a:extLst>
                    <a:ext uri="{9D8B030D-6E8A-4147-A177-3AD203B41FA5}">
                      <a16:colId xmlns:a16="http://schemas.microsoft.com/office/drawing/2014/main" val="20003"/>
                    </a:ext>
                  </a:extLst>
                </a:gridCol>
              </a:tblGrid>
              <a:tr h="58507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mn-lt"/>
                          <a:ea typeface="+mn-ea"/>
                          <a:cs typeface="+mn-cs"/>
                        </a:rPr>
                        <a:t>QUALITY PLAN 2021-22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mn-lt"/>
                          <a:ea typeface="+mn-ea"/>
                          <a:cs typeface="+mn-cs"/>
                        </a:rPr>
                        <a:t>Supporting our populations to thrive through a preventative, personalised, holistic and integrated approach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mn-lt"/>
                          <a:ea typeface="+mn-ea"/>
                          <a:cs typeface="+mn-cs"/>
                        </a:rPr>
                        <a:t>with the person at the heart of every conversation and decision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mn-lt"/>
                          <a:ea typeface="+mn-ea"/>
                          <a:cs typeface="+mn-cs"/>
                        </a:rPr>
                        <a:t>working with system partners to optimise wellbeing and independence</a:t>
                      </a:r>
                    </a:p>
                  </a:txBody>
                  <a:tcPr>
                    <a:solidFill>
                      <a:srgbClr val="0070C0"/>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62312">
                <a:tc>
                  <a:txBody>
                    <a:bodyPr/>
                    <a:lstStyle/>
                    <a:p>
                      <a:pPr algn="ctr">
                        <a:spcBef>
                          <a:spcPts val="600"/>
                        </a:spcBef>
                        <a:spcAft>
                          <a:spcPts val="600"/>
                        </a:spcAft>
                      </a:pPr>
                      <a:r>
                        <a:rPr lang="en-GB" sz="1500" b="1" dirty="0"/>
                        <a:t>Engaged populations</a:t>
                      </a:r>
                    </a:p>
                  </a:txBody>
                  <a:tcPr>
                    <a:solidFill>
                      <a:srgbClr val="FFC000"/>
                    </a:solidFill>
                  </a:tcPr>
                </a:tc>
                <a:tc>
                  <a:txBody>
                    <a:bodyPr/>
                    <a:lstStyle/>
                    <a:p>
                      <a:pPr algn="ctr"/>
                      <a:r>
                        <a:rPr lang="en-GB" sz="1500" b="1" dirty="0"/>
                        <a:t>Effective and innovative</a:t>
                      </a:r>
                    </a:p>
                  </a:txBody>
                  <a:tcPr>
                    <a:solidFill>
                      <a:srgbClr val="92D050"/>
                    </a:solidFill>
                  </a:tcPr>
                </a:tc>
                <a:tc>
                  <a:txBody>
                    <a:bodyPr/>
                    <a:lstStyle/>
                    <a:p>
                      <a:pPr algn="ctr"/>
                      <a:r>
                        <a:rPr lang="en-GB" sz="1500" b="1" dirty="0"/>
                        <a:t>Safe care &amp; support every time</a:t>
                      </a:r>
                    </a:p>
                  </a:txBody>
                  <a:tcPr>
                    <a:solidFill>
                      <a:srgbClr val="00B0F0"/>
                    </a:solidFill>
                  </a:tcPr>
                </a:tc>
                <a:extLst>
                  <a:ext uri="{0D108BD9-81ED-4DB2-BD59-A6C34878D82A}">
                    <a16:rowId xmlns:a16="http://schemas.microsoft.com/office/drawing/2014/main" val="10001"/>
                  </a:ext>
                </a:extLst>
              </a:tr>
              <a:tr h="4311078">
                <a:tc>
                  <a:txBody>
                    <a:bodyPr/>
                    <a:lstStyle/>
                    <a:p>
                      <a:pPr marL="0" indent="0">
                        <a:buFont typeface="Arial" panose="020B0604020202020204" pitchFamily="34" charset="0"/>
                        <a:buNone/>
                      </a:pPr>
                      <a:r>
                        <a:rPr lang="en-GB" sz="1200" b="1" dirty="0">
                          <a:solidFill>
                            <a:schemeClr val="bg1"/>
                          </a:solidFill>
                          <a:effectLst/>
                          <a:latin typeface="+mn-lt"/>
                          <a:ea typeface="Calibri" panose="020F0502020204030204" pitchFamily="34" charset="0"/>
                        </a:rPr>
                        <a:t>We will involve people as active partners in their wellbeing and safety, promoting independence and choice by …</a:t>
                      </a:r>
                    </a:p>
                    <a:p>
                      <a:pPr marL="0" indent="0">
                        <a:buFont typeface="Arial" panose="020B0604020202020204" pitchFamily="34" charset="0"/>
                        <a:buNone/>
                      </a:pPr>
                      <a:endParaRPr lang="en-GB" sz="1200" b="1" baseline="0" dirty="0">
                        <a:solidFill>
                          <a:srgbClr val="FFFFFF"/>
                        </a:solidFill>
                        <a:effectLst/>
                        <a:latin typeface="Arial" panose="020B0604020202020204" pitchFamily="34" charset="0"/>
                      </a:endParaRPr>
                    </a:p>
                    <a:p>
                      <a:pPr marL="171450" indent="-171450" fontAlgn="base">
                        <a:lnSpc>
                          <a:spcPct val="100000"/>
                        </a:lnSpc>
                        <a:spcAft>
                          <a:spcPts val="0"/>
                        </a:spcAft>
                        <a:buFont typeface="Arial" panose="020B0604020202020204" pitchFamily="34" charset="0"/>
                        <a:buChar char="•"/>
                      </a:pPr>
                      <a:r>
                        <a:rPr lang="en-GB" sz="1200" dirty="0">
                          <a:solidFill>
                            <a:srgbClr val="000000"/>
                          </a:solidFill>
                          <a:effectLst/>
                          <a:latin typeface="+mn-lt"/>
                          <a:ea typeface="Calibri" panose="020F0502020204030204" pitchFamily="34" charset="0"/>
                        </a:rPr>
                        <a:t>Embedding a more inclusive approach which promotes the rights, strengths, expertise and wellbeing of people, families and communities</a:t>
                      </a:r>
                      <a:endParaRPr lang="en-GB" sz="1200" dirty="0">
                        <a:effectLst/>
                        <a:latin typeface="+mn-lt"/>
                        <a:ea typeface="Calibri" panose="020F0502020204030204" pitchFamily="34" charset="0"/>
                      </a:endParaRPr>
                    </a:p>
                    <a:p>
                      <a:pPr marL="285750" indent="-285750">
                        <a:buFont typeface="Arial" panose="020B0604020202020204" pitchFamily="34" charset="0"/>
                        <a:buChar char="•"/>
                      </a:pPr>
                      <a:endParaRPr lang="en-GB" sz="1200" b="1" baseline="0" dirty="0">
                        <a:solidFill>
                          <a:schemeClr val="tx1"/>
                        </a:solidFill>
                      </a:endParaRPr>
                    </a:p>
                    <a:p>
                      <a:pPr marL="0" indent="0">
                        <a:buFont typeface="Arial" panose="020B0604020202020204" pitchFamily="34" charset="0"/>
                        <a:buNone/>
                      </a:pPr>
                      <a:r>
                        <a:rPr lang="en-GB" sz="1200" b="1" baseline="0" dirty="0">
                          <a:solidFill>
                            <a:schemeClr val="bg1"/>
                          </a:solidFill>
                        </a:rPr>
                        <a:t>We will support this by …</a:t>
                      </a:r>
                    </a:p>
                    <a:p>
                      <a:pPr marL="0" indent="0">
                        <a:buFont typeface="Arial" panose="020B0604020202020204" pitchFamily="34" charset="0"/>
                        <a:buNone/>
                      </a:pPr>
                      <a:endParaRPr lang="en-GB" sz="1200"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solidFill>
                            <a:schemeClr val="tx1"/>
                          </a:solidFill>
                        </a:rPr>
                        <a:t>Delivering an enhanced engagement plan with people accessing our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a:solidFill>
                          <a:schemeClr val="tx1"/>
                        </a:solidFill>
                      </a:endParaRPr>
                    </a:p>
                    <a:p>
                      <a:pPr marL="171450" indent="-171450">
                        <a:buFont typeface="Arial" panose="020B0604020202020204" pitchFamily="34" charset="0"/>
                        <a:buChar char="•"/>
                      </a:pPr>
                      <a:r>
                        <a:rPr lang="en-GB" sz="1200" baseline="0" dirty="0">
                          <a:solidFill>
                            <a:schemeClr val="tx1"/>
                          </a:solidFill>
                        </a:rPr>
                        <a:t>Building engagement skills across all services</a:t>
                      </a:r>
                    </a:p>
                    <a:p>
                      <a:pPr marL="0" indent="0">
                        <a:buFont typeface="Arial" panose="020B0604020202020204" pitchFamily="34" charset="0"/>
                        <a:buNone/>
                      </a:pPr>
                      <a:endParaRPr lang="en-GB" sz="1200" baseline="0" dirty="0">
                        <a:solidFill>
                          <a:schemeClr val="tx1"/>
                        </a:solidFill>
                      </a:endParaRPr>
                    </a:p>
                    <a:p>
                      <a:pPr marL="171450" indent="-171450">
                        <a:buFont typeface="Arial" panose="020B0604020202020204" pitchFamily="34" charset="0"/>
                        <a:buChar char="•"/>
                      </a:pPr>
                      <a:r>
                        <a:rPr lang="en-GB" sz="1200" baseline="0" dirty="0">
                          <a:solidFill>
                            <a:schemeClr val="tx1"/>
                          </a:solidFill>
                        </a:rPr>
                        <a:t>Positioning ‘what matters to me’ and co-production as a core feature of personalised care &amp; support planning and continuous quality improvement </a:t>
                      </a:r>
                    </a:p>
                    <a:p>
                      <a:pPr marL="0" indent="0">
                        <a:buFont typeface="Arial" panose="020B0604020202020204" pitchFamily="34" charset="0"/>
                        <a:buNone/>
                      </a:pPr>
                      <a:endParaRPr lang="en-GB" sz="1200"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Developing appropriate services by actively seeking insight into the needs of our populations</a:t>
                      </a:r>
                    </a:p>
                  </a:txBody>
                  <a:tcPr>
                    <a:solidFill>
                      <a:srgbClr val="FFC000"/>
                    </a:solidFill>
                  </a:tcPr>
                </a:tc>
                <a:tc>
                  <a:txBody>
                    <a:bodyPr/>
                    <a:lstStyle/>
                    <a:p>
                      <a:r>
                        <a:rPr lang="en-GB" sz="1200" b="1" dirty="0">
                          <a:solidFill>
                            <a:srgbClr val="FFFFFF"/>
                          </a:solidFill>
                          <a:effectLst/>
                          <a:latin typeface="+mn-lt"/>
                          <a:ea typeface="Times New Roman" panose="02020603050405020304" pitchFamily="18" charset="0"/>
                        </a:rPr>
                        <a:t>We will nurture an improvement culture focused on consistently delivering effective, efficient care and support by …</a:t>
                      </a:r>
                    </a:p>
                    <a:p>
                      <a:endParaRPr lang="en-GB" sz="1200" b="1" dirty="0">
                        <a:solidFill>
                          <a:srgbClr val="FFFFFF"/>
                        </a:solidFill>
                        <a:effectLst/>
                        <a:latin typeface="+mn-lt"/>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mn-cs"/>
                        </a:rPr>
                        <a:t>Trusting, liberating and empowering staff to innovate and test new ideas</a:t>
                      </a:r>
                    </a:p>
                    <a:p>
                      <a:pPr marL="171450" indent="-171450">
                        <a:buFont typeface="Arial" panose="020B0604020202020204" pitchFamily="34" charset="0"/>
                        <a:buChar char="•"/>
                      </a:pPr>
                      <a:endParaRPr lang="en-GB" sz="1200" b="0" dirty="0">
                        <a:solidFill>
                          <a:schemeClr val="tx1"/>
                        </a:solidFill>
                        <a:effectLst/>
                        <a:latin typeface="+mn-lt"/>
                        <a:ea typeface="Times New Roman" panose="02020603050405020304" pitchFamily="18" charset="0"/>
                      </a:endParaRPr>
                    </a:p>
                    <a:p>
                      <a:pPr marL="0" indent="0">
                        <a:buFont typeface="Arial" panose="020B0604020202020204" pitchFamily="34" charset="0"/>
                        <a:buNone/>
                      </a:pPr>
                      <a:r>
                        <a:rPr lang="en-GB" sz="1200" b="1" dirty="0">
                          <a:solidFill>
                            <a:schemeClr val="bg1"/>
                          </a:solidFill>
                          <a:effectLst/>
                          <a:latin typeface="+mn-lt"/>
                          <a:ea typeface="Times New Roman" panose="02020603050405020304" pitchFamily="18" charset="0"/>
                        </a:rPr>
                        <a:t>We will support this by …</a:t>
                      </a:r>
                    </a:p>
                    <a:p>
                      <a:pPr marL="0" indent="0">
                        <a:buFont typeface="Arial" panose="020B0604020202020204" pitchFamily="34" charset="0"/>
                        <a:buNone/>
                      </a:pPr>
                      <a:endParaRPr lang="en-GB" sz="1200" b="1" dirty="0">
                        <a:solidFill>
                          <a:schemeClr val="bg1"/>
                        </a:solidFill>
                        <a:effectLst/>
                        <a:latin typeface="+mn-lt"/>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effectLst/>
                          <a:latin typeface="+mn-lt"/>
                          <a:ea typeface="Times New Roman" panose="02020603050405020304" pitchFamily="18" charset="0"/>
                        </a:rPr>
                        <a:t>Adopting a clear QI methodology which is easy to understand, implement and measure</a:t>
                      </a:r>
                    </a:p>
                    <a:p>
                      <a:pPr marL="0" indent="0">
                        <a:buFont typeface="Arial" panose="020B0604020202020204" pitchFamily="34" charset="0"/>
                        <a:buNone/>
                      </a:pPr>
                      <a:endParaRPr lang="en-GB" sz="1200" b="0" dirty="0">
                        <a:solidFill>
                          <a:schemeClr val="tx1"/>
                        </a:solidFill>
                        <a:effectLst/>
                        <a:latin typeface="+mn-lt"/>
                        <a:ea typeface="Times New Roman" panose="02020603050405020304" pitchFamily="18" charset="0"/>
                      </a:endParaRPr>
                    </a:p>
                    <a:p>
                      <a:pPr marL="171450" indent="-171450">
                        <a:buFont typeface="Arial" panose="020B0604020202020204" pitchFamily="34" charset="0"/>
                        <a:buChar char="•"/>
                      </a:pPr>
                      <a:r>
                        <a:rPr lang="en-GB" sz="1200" b="0" dirty="0">
                          <a:solidFill>
                            <a:schemeClr val="tx1"/>
                          </a:solidFill>
                          <a:effectLst/>
                          <a:latin typeface="+mn-lt"/>
                          <a:ea typeface="Times New Roman" panose="02020603050405020304" pitchFamily="18" charset="0"/>
                        </a:rPr>
                        <a:t>Establishing a QI faculty to coordinate training and development of staff in line with agreed competencies framework</a:t>
                      </a:r>
                    </a:p>
                    <a:p>
                      <a:pPr marL="0" indent="0">
                        <a:buFont typeface="Arial" panose="020B0604020202020204" pitchFamily="34" charset="0"/>
                        <a:buNone/>
                      </a:pPr>
                      <a:endParaRPr lang="en-GB" sz="1200" b="0" dirty="0">
                        <a:solidFill>
                          <a:schemeClr val="tx1"/>
                        </a:solidFill>
                        <a:effectLst/>
                        <a:latin typeface="+mn-lt"/>
                        <a:ea typeface="Times New Roman" panose="02020603050405020304" pitchFamily="18" charset="0"/>
                      </a:endParaRPr>
                    </a:p>
                    <a:p>
                      <a:pPr marL="171450" indent="-171450">
                        <a:buFont typeface="Arial" panose="020B0604020202020204" pitchFamily="34" charset="0"/>
                        <a:buChar char="•"/>
                      </a:pPr>
                      <a:r>
                        <a:rPr lang="en-GB" sz="1200" b="0" dirty="0">
                          <a:solidFill>
                            <a:schemeClr val="tx1"/>
                          </a:solidFill>
                          <a:effectLst/>
                          <a:latin typeface="+mn-lt"/>
                          <a:ea typeface="Times New Roman" panose="02020603050405020304" pitchFamily="18" charset="0"/>
                        </a:rPr>
                        <a:t>Building a system to track QI projects across the organisation</a:t>
                      </a:r>
                    </a:p>
                    <a:p>
                      <a:pPr marL="0" indent="0">
                        <a:buFont typeface="Arial" panose="020B0604020202020204" pitchFamily="34" charset="0"/>
                        <a:buNone/>
                      </a:pPr>
                      <a:endParaRPr lang="en-GB" sz="1200" b="0" dirty="0">
                        <a:solidFill>
                          <a:schemeClr val="tx1"/>
                        </a:solidFill>
                        <a:effectLst/>
                        <a:latin typeface="+mn-lt"/>
                        <a:ea typeface="Times New Roman" panose="02020603050405020304" pitchFamily="18" charset="0"/>
                      </a:endParaRPr>
                    </a:p>
                    <a:p>
                      <a:pPr marL="171450" indent="-171450">
                        <a:buFont typeface="Arial" panose="020B0604020202020204" pitchFamily="34" charset="0"/>
                        <a:buChar char="•"/>
                      </a:pPr>
                      <a:r>
                        <a:rPr lang="en-GB" sz="1200" b="0" dirty="0">
                          <a:solidFill>
                            <a:schemeClr val="tx1"/>
                          </a:solidFill>
                          <a:effectLst/>
                          <a:latin typeface="+mn-lt"/>
                          <a:ea typeface="Times New Roman" panose="02020603050405020304" pitchFamily="18" charset="0"/>
                        </a:rPr>
                        <a:t>Hosting celebration and sharing events throughout the year</a:t>
                      </a:r>
                    </a:p>
                    <a:p>
                      <a:endParaRPr lang="en-GB" sz="1200" b="1" baseline="0" dirty="0"/>
                    </a:p>
                  </a:txBody>
                  <a:tcPr>
                    <a:solidFill>
                      <a:srgbClr val="92D050"/>
                    </a:solidFill>
                  </a:tcPr>
                </a:tc>
                <a:tc>
                  <a:txBody>
                    <a:bodyPr/>
                    <a:lstStyle/>
                    <a:p>
                      <a:r>
                        <a:rPr lang="en-GB" sz="1200" b="1" dirty="0">
                          <a:solidFill>
                            <a:srgbClr val="FFFFFF"/>
                          </a:solidFill>
                          <a:effectLst/>
                          <a:latin typeface="+mn-lt"/>
                          <a:ea typeface="Times New Roman" panose="02020603050405020304" pitchFamily="18" charset="0"/>
                        </a:rPr>
                        <a:t>We will nurture a positive safety culture, promoting psychological safety and supporting reflection by …</a:t>
                      </a:r>
                    </a:p>
                    <a:p>
                      <a:endParaRPr lang="en-GB" sz="1200" b="1" dirty="0">
                        <a:solidFill>
                          <a:srgbClr val="FFFFFF"/>
                        </a:solidFill>
                        <a:effectLst/>
                        <a:latin typeface="+mn-lt"/>
                        <a:ea typeface="Times New Roman" panose="02020603050405020304" pitchFamily="18" charset="0"/>
                      </a:endParaRPr>
                    </a:p>
                    <a:p>
                      <a:pPr marL="171450" indent="-171450">
                        <a:buFont typeface="Arial" panose="020B0604020202020204" pitchFamily="34" charset="0"/>
                        <a:buChar char="•"/>
                      </a:pPr>
                      <a:r>
                        <a:rPr lang="en-GB" sz="1200" b="0" dirty="0">
                          <a:solidFill>
                            <a:schemeClr val="tx1"/>
                          </a:solidFill>
                          <a:effectLst/>
                          <a:latin typeface="+mn-lt"/>
                          <a:ea typeface="Times New Roman" panose="02020603050405020304" pitchFamily="18" charset="0"/>
                        </a:rPr>
                        <a:t>Focusing on identified safety priorities (falls prevention and safe discharge) and launching our Just and Learning Culture campaign</a:t>
                      </a:r>
                    </a:p>
                    <a:p>
                      <a:pPr marL="0" indent="0">
                        <a:buFont typeface="Arial" panose="020B0604020202020204" pitchFamily="34" charset="0"/>
                        <a:buNone/>
                      </a:pPr>
                      <a:endParaRPr lang="en-GB" sz="1200" b="0" dirty="0">
                        <a:solidFill>
                          <a:schemeClr val="tx1"/>
                        </a:solidFill>
                        <a:effectLst/>
                        <a:latin typeface="+mn-lt"/>
                        <a:ea typeface="Times New Roman" panose="02020603050405020304" pitchFamily="18" charset="0"/>
                      </a:endParaRPr>
                    </a:p>
                    <a:p>
                      <a:pPr marL="0" indent="0">
                        <a:buFont typeface="Arial" panose="020B0604020202020204" pitchFamily="34" charset="0"/>
                        <a:buNone/>
                      </a:pPr>
                      <a:r>
                        <a:rPr lang="en-GB" sz="1200" b="1" dirty="0">
                          <a:solidFill>
                            <a:schemeClr val="bg1"/>
                          </a:solidFill>
                          <a:effectLst/>
                          <a:latin typeface="+mn-lt"/>
                          <a:ea typeface="Times New Roman" panose="02020603050405020304" pitchFamily="18" charset="0"/>
                        </a:rPr>
                        <a:t>We will support this by ….</a:t>
                      </a:r>
                    </a:p>
                    <a:p>
                      <a:pPr marL="171450" indent="-171450">
                        <a:buFont typeface="Arial" panose="020B0604020202020204" pitchFamily="34" charset="0"/>
                        <a:buChar char="•"/>
                      </a:pPr>
                      <a:endParaRPr lang="en-GB" sz="1200" b="0" dirty="0">
                        <a:solidFill>
                          <a:schemeClr val="tx1"/>
                        </a:solidFill>
                        <a:effectLst/>
                        <a:latin typeface="+mn-lt"/>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effectLst/>
                          <a:latin typeface="+mn-lt"/>
                          <a:ea typeface="Times New Roman" panose="02020603050405020304" pitchFamily="18" charset="0"/>
                        </a:rPr>
                        <a:t>Implementing Team Time and Schwarz Rounds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solidFill>
                          <a:schemeClr val="tx1"/>
                        </a:solidFill>
                        <a:effectLst/>
                        <a:latin typeface="+mn-lt"/>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effectLst/>
                          <a:latin typeface="+mn-lt"/>
                          <a:ea typeface="Times New Roman" panose="02020603050405020304" pitchFamily="18" charset="0"/>
                        </a:rPr>
                        <a:t>Building the skills of identified safety specialists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solidFill>
                          <a:schemeClr val="tx1"/>
                        </a:solidFill>
                        <a:effectLst/>
                        <a:latin typeface="+mn-lt"/>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effectLst/>
                          <a:latin typeface="+mn-lt"/>
                          <a:ea typeface="Times New Roman" panose="02020603050405020304" pitchFamily="18" charset="0"/>
                        </a:rPr>
                        <a:t>Strengthening our system of disseminating learning across the organisation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solidFill>
                          <a:schemeClr val="tx1"/>
                        </a:solidFill>
                        <a:effectLst/>
                        <a:latin typeface="+mn-lt"/>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effectLst/>
                          <a:latin typeface="+mn-lt"/>
                          <a:ea typeface="Times New Roman" panose="02020603050405020304" pitchFamily="18" charset="0"/>
                        </a:rPr>
                        <a:t>Further embedding CRMG, SAFE and </a:t>
                      </a:r>
                      <a:r>
                        <a:rPr lang="en-GB" sz="1200" b="0" dirty="0" err="1">
                          <a:solidFill>
                            <a:schemeClr val="tx1"/>
                          </a:solidFill>
                          <a:effectLst/>
                          <a:latin typeface="+mn-lt"/>
                          <a:ea typeface="Times New Roman" panose="02020603050405020304" pitchFamily="18" charset="0"/>
                        </a:rPr>
                        <a:t>Datix</a:t>
                      </a:r>
                      <a:r>
                        <a:rPr lang="en-GB" sz="1200" b="0" dirty="0">
                          <a:solidFill>
                            <a:schemeClr val="tx1"/>
                          </a:solidFill>
                          <a:effectLst/>
                          <a:latin typeface="+mn-lt"/>
                          <a:ea typeface="Times New Roman" panose="02020603050405020304" pitchFamily="18" charset="0"/>
                        </a:rPr>
                        <a:t> as key systems for assuring safety across health and social care</a:t>
                      </a:r>
                    </a:p>
                    <a:p>
                      <a:pPr marL="0" indent="0">
                        <a:buFont typeface="Arial" panose="020B0604020202020204" pitchFamily="34" charset="0"/>
                        <a:buNone/>
                      </a:pPr>
                      <a:endParaRPr lang="en-GB" sz="1200" b="1" baseline="0" dirty="0">
                        <a:solidFill>
                          <a:srgbClr val="FFFFFF"/>
                        </a:solidFill>
                        <a:effectLst/>
                        <a:latin typeface="Arial" panose="020B0604020202020204" pitchFamily="34" charset="0"/>
                      </a:endParaRPr>
                    </a:p>
                  </a:txBody>
                  <a:tcPr>
                    <a:solidFill>
                      <a:srgbClr val="00B0F0"/>
                    </a:solidFill>
                  </a:tcPr>
                </a:tc>
                <a:extLst>
                  <a:ext uri="{0D108BD9-81ED-4DB2-BD59-A6C34878D82A}">
                    <a16:rowId xmlns:a16="http://schemas.microsoft.com/office/drawing/2014/main" val="10002"/>
                  </a:ext>
                </a:extLst>
              </a:tr>
              <a:tr h="82518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mn-lt"/>
                          <a:ea typeface="+mn-ea"/>
                          <a:cs typeface="+mn-cs"/>
                        </a:rPr>
                        <a:t>POPULATION HEALTH FOCUS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mn-lt"/>
                          <a:ea typeface="+mn-ea"/>
                          <a:cs typeface="+mn-cs"/>
                        </a:rPr>
                        <a:t>Building back fairer – focus on inclusion and tacking inequalities at an organisational and system level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mn-lt"/>
                          <a:ea typeface="+mn-ea"/>
                          <a:cs typeface="+mn-cs"/>
                        </a:rPr>
                        <a:t>Appropriate access to care and support – expanding the benefits of digital inclusion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mn-lt"/>
                          <a:ea typeface="+mn-ea"/>
                          <a:cs typeface="+mn-cs"/>
                        </a:rPr>
                        <a:t>Coalition of safety and improvement across system – leading the way in keeping people safe and well</a:t>
                      </a:r>
                    </a:p>
                  </a:txBody>
                  <a:tcPr>
                    <a:solidFill>
                      <a:srgbClr val="00B050"/>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78104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191344"/>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b="1" dirty="0">
              <a:solidFill>
                <a:srgbClr val="002060"/>
              </a:solidFill>
              <a:latin typeface="Calibri" panose="020F050202020403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043" y="1987218"/>
            <a:ext cx="1985644" cy="3315016"/>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Content Placeholder 4"/>
          <p:cNvSpPr txBox="1">
            <a:spLocks/>
          </p:cNvSpPr>
          <p:nvPr/>
        </p:nvSpPr>
        <p:spPr>
          <a:xfrm>
            <a:off x="457200" y="2132261"/>
            <a:ext cx="6347048" cy="35343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4000" b="1" dirty="0">
                <a:solidFill>
                  <a:srgbClr val="002060"/>
                </a:solidFill>
              </a:rPr>
              <a:t>Report from the Council </a:t>
            </a:r>
            <a:br>
              <a:rPr lang="en-GB" sz="4000" b="1" dirty="0">
                <a:solidFill>
                  <a:srgbClr val="002060"/>
                </a:solidFill>
              </a:rPr>
            </a:br>
            <a:r>
              <a:rPr lang="en-GB" sz="4000" b="1" dirty="0">
                <a:solidFill>
                  <a:srgbClr val="002060"/>
                </a:solidFill>
              </a:rPr>
              <a:t>of Governors</a:t>
            </a:r>
          </a:p>
          <a:p>
            <a:pPr marL="0" indent="0">
              <a:buNone/>
            </a:pPr>
            <a:endParaRPr lang="en-GB" sz="4000" b="1" dirty="0">
              <a:solidFill>
                <a:prstClr val="black"/>
              </a:solidFill>
            </a:endParaRPr>
          </a:p>
          <a:p>
            <a:pPr marL="0" indent="0">
              <a:buNone/>
            </a:pPr>
            <a:r>
              <a:rPr lang="en-GB" sz="2800" b="1" dirty="0">
                <a:solidFill>
                  <a:srgbClr val="0070C0"/>
                </a:solidFill>
              </a:rPr>
              <a:t>Alison Hughes</a:t>
            </a:r>
            <a:br>
              <a:rPr lang="en-GB" sz="5400" b="1" dirty="0">
                <a:solidFill>
                  <a:srgbClr val="1F497D"/>
                </a:solidFill>
              </a:rPr>
            </a:br>
            <a:r>
              <a:rPr lang="en-GB" sz="1800" dirty="0">
                <a:solidFill>
                  <a:prstClr val="black"/>
                </a:solidFill>
              </a:rPr>
              <a:t>Director of Corporate Affairs</a:t>
            </a:r>
          </a:p>
          <a:p>
            <a:pPr marL="0" indent="0">
              <a:buNone/>
            </a:pPr>
            <a:endParaRPr lang="en-GB" sz="4000" b="1" dirty="0">
              <a:solidFill>
                <a:prstClr val="black"/>
              </a:solidFill>
            </a:endParaRPr>
          </a:p>
        </p:txBody>
      </p:sp>
    </p:spTree>
    <p:extLst>
      <p:ext uri="{BB962C8B-B14F-4D97-AF65-F5344CB8AC3E}">
        <p14:creationId xmlns:p14="http://schemas.microsoft.com/office/powerpoint/2010/main" val="188732261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5816" y="2098004"/>
            <a:ext cx="2967864" cy="1431161"/>
          </a:xfrm>
          <a:prstGeom prst="rect">
            <a:avLst/>
          </a:prstGeom>
          <a:noFill/>
        </p:spPr>
        <p:txBody>
          <a:bodyPr wrap="none" rtlCol="0">
            <a:spAutoFit/>
          </a:bodyPr>
          <a:lstStyle/>
          <a:p>
            <a:pPr>
              <a:spcAft>
                <a:spcPts val="600"/>
              </a:spcAft>
            </a:pPr>
            <a:r>
              <a:rPr lang="en-GB" b="1" dirty="0">
                <a:solidFill>
                  <a:srgbClr val="0070C0"/>
                </a:solidFill>
              </a:rPr>
              <a:t>Wallasey</a:t>
            </a:r>
          </a:p>
          <a:p>
            <a:pPr marL="180000" indent="-180000">
              <a:spcAft>
                <a:spcPts val="600"/>
              </a:spcAft>
              <a:buClr>
                <a:srgbClr val="0070C0"/>
              </a:buClr>
              <a:buFont typeface="Arial" panose="020B0604020202020204" pitchFamily="34" charset="0"/>
              <a:buChar char="•"/>
            </a:pPr>
            <a:r>
              <a:rPr lang="en-GB" dirty="0"/>
              <a:t>Bill Wyllie (Lead Governor)</a:t>
            </a:r>
          </a:p>
          <a:p>
            <a:pPr marL="180000" indent="-180000">
              <a:spcAft>
                <a:spcPts val="600"/>
              </a:spcAft>
              <a:buClr>
                <a:srgbClr val="0070C0"/>
              </a:buClr>
              <a:buFont typeface="Arial" panose="020B0604020202020204" pitchFamily="34" charset="0"/>
              <a:buChar char="•"/>
            </a:pPr>
            <a:r>
              <a:rPr lang="en-GB" dirty="0"/>
              <a:t>Gary Hartley-Kelly</a:t>
            </a:r>
          </a:p>
          <a:p>
            <a:pPr marL="180000" indent="-180000">
              <a:spcAft>
                <a:spcPts val="600"/>
              </a:spcAft>
              <a:buClr>
                <a:srgbClr val="0070C0"/>
              </a:buClr>
              <a:buFont typeface="Arial" panose="020B0604020202020204" pitchFamily="34" charset="0"/>
              <a:buChar char="•"/>
            </a:pPr>
            <a:r>
              <a:rPr lang="en-GB" dirty="0"/>
              <a:t>Vacancy</a:t>
            </a:r>
          </a:p>
        </p:txBody>
      </p:sp>
      <p:sp>
        <p:nvSpPr>
          <p:cNvPr id="5" name="TextBox 4"/>
          <p:cNvSpPr txBox="1"/>
          <p:nvPr/>
        </p:nvSpPr>
        <p:spPr>
          <a:xfrm>
            <a:off x="450768" y="2098346"/>
            <a:ext cx="1485791" cy="1431161"/>
          </a:xfrm>
          <a:prstGeom prst="rect">
            <a:avLst/>
          </a:prstGeom>
          <a:noFill/>
        </p:spPr>
        <p:txBody>
          <a:bodyPr wrap="none" rtlCol="0">
            <a:spAutoFit/>
          </a:bodyPr>
          <a:lstStyle/>
          <a:p>
            <a:pPr>
              <a:spcAft>
                <a:spcPts val="600"/>
              </a:spcAft>
            </a:pPr>
            <a:r>
              <a:rPr lang="en-GB" b="1" dirty="0">
                <a:solidFill>
                  <a:srgbClr val="7030A0"/>
                </a:solidFill>
              </a:rPr>
              <a:t>Birkenhead</a:t>
            </a:r>
          </a:p>
          <a:p>
            <a:pPr marL="180000" indent="-180000">
              <a:spcAft>
                <a:spcPts val="600"/>
              </a:spcAft>
              <a:buClr>
                <a:srgbClr val="7030A0"/>
              </a:buClr>
              <a:buFont typeface="Arial" panose="020B0604020202020204" pitchFamily="34" charset="0"/>
              <a:buChar char="•"/>
            </a:pPr>
            <a:r>
              <a:rPr lang="en-GB" dirty="0"/>
              <a:t>Irene Cooke</a:t>
            </a:r>
          </a:p>
          <a:p>
            <a:pPr marL="180000" indent="-180000">
              <a:spcAft>
                <a:spcPts val="600"/>
              </a:spcAft>
              <a:buClr>
                <a:srgbClr val="7030A0"/>
              </a:buClr>
              <a:buFont typeface="Arial" panose="020B0604020202020204" pitchFamily="34" charset="0"/>
              <a:buChar char="•"/>
            </a:pPr>
            <a:r>
              <a:rPr lang="en-GB" dirty="0" err="1"/>
              <a:t>Fahim</a:t>
            </a:r>
            <a:r>
              <a:rPr lang="en-GB" dirty="0"/>
              <a:t> Syed</a:t>
            </a:r>
          </a:p>
          <a:p>
            <a:pPr marL="180000" indent="-180000">
              <a:spcAft>
                <a:spcPts val="600"/>
              </a:spcAft>
              <a:buClr>
                <a:srgbClr val="7030A0"/>
              </a:buClr>
              <a:buFont typeface="Arial" panose="020B0604020202020204" pitchFamily="34" charset="0"/>
              <a:buChar char="•"/>
            </a:pPr>
            <a:r>
              <a:rPr lang="en-GB" dirty="0"/>
              <a:t>Ian Jones</a:t>
            </a:r>
          </a:p>
        </p:txBody>
      </p:sp>
      <p:sp>
        <p:nvSpPr>
          <p:cNvPr id="6" name="TextBox 5"/>
          <p:cNvSpPr txBox="1"/>
          <p:nvPr/>
        </p:nvSpPr>
        <p:spPr>
          <a:xfrm>
            <a:off x="395536" y="1332057"/>
            <a:ext cx="8640960" cy="584775"/>
          </a:xfrm>
          <a:prstGeom prst="rect">
            <a:avLst/>
          </a:prstGeom>
          <a:noFill/>
        </p:spPr>
        <p:txBody>
          <a:bodyPr wrap="square" rtlCol="0">
            <a:spAutoFit/>
          </a:bodyPr>
          <a:lstStyle/>
          <a:p>
            <a:r>
              <a:rPr lang="en-GB" sz="3200" b="1" dirty="0">
                <a:solidFill>
                  <a:srgbClr val="002060"/>
                </a:solidFill>
              </a:rPr>
              <a:t>Public Governors 2020-2021</a:t>
            </a:r>
          </a:p>
        </p:txBody>
      </p:sp>
      <p:sp>
        <p:nvSpPr>
          <p:cNvPr id="7" name="TextBox 6"/>
          <p:cNvSpPr txBox="1"/>
          <p:nvPr/>
        </p:nvSpPr>
        <p:spPr>
          <a:xfrm>
            <a:off x="450768" y="3628901"/>
            <a:ext cx="4084901" cy="1077218"/>
          </a:xfrm>
          <a:prstGeom prst="rect">
            <a:avLst/>
          </a:prstGeom>
          <a:noFill/>
        </p:spPr>
        <p:txBody>
          <a:bodyPr wrap="none" rtlCol="0">
            <a:spAutoFit/>
          </a:bodyPr>
          <a:lstStyle/>
          <a:p>
            <a:pPr>
              <a:spcAft>
                <a:spcPts val="600"/>
              </a:spcAft>
            </a:pPr>
            <a:r>
              <a:rPr lang="en-GB" b="1" dirty="0">
                <a:solidFill>
                  <a:srgbClr val="00B050"/>
                </a:solidFill>
              </a:rPr>
              <a:t>Wirral South and Neston</a:t>
            </a:r>
          </a:p>
          <a:p>
            <a:pPr marL="180000" indent="-180000">
              <a:spcAft>
                <a:spcPts val="600"/>
              </a:spcAft>
              <a:buClr>
                <a:srgbClr val="00B050"/>
              </a:buClr>
              <a:buFont typeface="Arial" panose="020B0604020202020204" pitchFamily="34" charset="0"/>
              <a:buChar char="•"/>
            </a:pPr>
            <a:r>
              <a:rPr lang="en-GB" dirty="0"/>
              <a:t>Kevin Sharkey (Deputy Lead Governor)</a:t>
            </a:r>
          </a:p>
          <a:p>
            <a:pPr marL="180000" indent="-180000">
              <a:spcAft>
                <a:spcPts val="600"/>
              </a:spcAft>
              <a:buClr>
                <a:srgbClr val="00B050"/>
              </a:buClr>
              <a:buFont typeface="Arial" panose="020B0604020202020204" pitchFamily="34" charset="0"/>
              <a:buChar char="•"/>
            </a:pPr>
            <a:r>
              <a:rPr lang="en-GB" dirty="0"/>
              <a:t>Veronica Cuthbert</a:t>
            </a:r>
          </a:p>
        </p:txBody>
      </p:sp>
      <p:sp>
        <p:nvSpPr>
          <p:cNvPr id="8" name="TextBox 7"/>
          <p:cNvSpPr txBox="1"/>
          <p:nvPr/>
        </p:nvSpPr>
        <p:spPr>
          <a:xfrm>
            <a:off x="4716016" y="3612356"/>
            <a:ext cx="3894656" cy="1077218"/>
          </a:xfrm>
          <a:prstGeom prst="rect">
            <a:avLst/>
          </a:prstGeom>
          <a:noFill/>
        </p:spPr>
        <p:txBody>
          <a:bodyPr wrap="none" rtlCol="0">
            <a:spAutoFit/>
          </a:bodyPr>
          <a:lstStyle/>
          <a:p>
            <a:pPr>
              <a:spcAft>
                <a:spcPts val="600"/>
              </a:spcAft>
            </a:pPr>
            <a:r>
              <a:rPr lang="en-GB" b="1" dirty="0">
                <a:solidFill>
                  <a:srgbClr val="EF8B11"/>
                </a:solidFill>
              </a:rPr>
              <a:t>Wirral West</a:t>
            </a:r>
          </a:p>
          <a:p>
            <a:pPr marL="180000" indent="-180000">
              <a:spcAft>
                <a:spcPts val="600"/>
              </a:spcAft>
              <a:buClr>
                <a:schemeClr val="accent6"/>
              </a:buClr>
              <a:buFont typeface="Arial" panose="020B0604020202020204" pitchFamily="34" charset="0"/>
              <a:buChar char="•"/>
            </a:pPr>
            <a:r>
              <a:rPr lang="en-GB" dirty="0"/>
              <a:t>Lynn Collins (Deputy Lead Governor)</a:t>
            </a:r>
          </a:p>
          <a:p>
            <a:pPr marL="180000" indent="-180000">
              <a:spcAft>
                <a:spcPts val="600"/>
              </a:spcAft>
              <a:buClr>
                <a:schemeClr val="accent6"/>
              </a:buClr>
              <a:buFont typeface="Arial" panose="020B0604020202020204" pitchFamily="34" charset="0"/>
              <a:buChar char="•"/>
            </a:pPr>
            <a:r>
              <a:rPr lang="en-US" dirty="0"/>
              <a:t>Veronica Morris</a:t>
            </a:r>
            <a:endParaRPr lang="en-GB" dirty="0"/>
          </a:p>
        </p:txBody>
      </p:sp>
      <p:sp>
        <p:nvSpPr>
          <p:cNvPr id="10" name="TextBox 9"/>
          <p:cNvSpPr txBox="1"/>
          <p:nvPr/>
        </p:nvSpPr>
        <p:spPr>
          <a:xfrm>
            <a:off x="6444208" y="2108671"/>
            <a:ext cx="1803894" cy="723275"/>
          </a:xfrm>
          <a:prstGeom prst="rect">
            <a:avLst/>
          </a:prstGeom>
          <a:noFill/>
        </p:spPr>
        <p:txBody>
          <a:bodyPr wrap="square" rtlCol="0">
            <a:spAutoFit/>
          </a:bodyPr>
          <a:lstStyle/>
          <a:p>
            <a:pPr>
              <a:spcAft>
                <a:spcPts val="600"/>
              </a:spcAft>
            </a:pPr>
            <a:r>
              <a:rPr lang="en-GB" b="1" dirty="0">
                <a:solidFill>
                  <a:schemeClr val="bg2">
                    <a:lumMod val="25000"/>
                  </a:schemeClr>
                </a:solidFill>
              </a:rPr>
              <a:t>Rest of England</a:t>
            </a:r>
          </a:p>
          <a:p>
            <a:pPr marL="180000" indent="-180000">
              <a:spcAft>
                <a:spcPts val="600"/>
              </a:spcAft>
              <a:buClr>
                <a:schemeClr val="bg2">
                  <a:lumMod val="25000"/>
                </a:schemeClr>
              </a:buClr>
              <a:buFont typeface="Arial" panose="020B0604020202020204" pitchFamily="34" charset="0"/>
              <a:buChar char="•"/>
            </a:pPr>
            <a:r>
              <a:rPr lang="en-GB" dirty="0"/>
              <a:t>Jan Gidman</a:t>
            </a:r>
          </a:p>
        </p:txBody>
      </p:sp>
    </p:spTree>
    <p:extLst>
      <p:ext uri="{BB962C8B-B14F-4D97-AF65-F5344CB8AC3E}">
        <p14:creationId xmlns:p14="http://schemas.microsoft.com/office/powerpoint/2010/main" val="95018109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402" y="1988840"/>
            <a:ext cx="4499822" cy="1200329"/>
          </a:xfrm>
          <a:prstGeom prst="rect">
            <a:avLst/>
          </a:prstGeom>
          <a:noFill/>
        </p:spPr>
        <p:txBody>
          <a:bodyPr wrap="none" rtlCol="0">
            <a:spAutoFit/>
          </a:bodyPr>
          <a:lstStyle/>
          <a:p>
            <a:r>
              <a:rPr lang="en-GB" b="1" dirty="0">
                <a:solidFill>
                  <a:srgbClr val="0070C0"/>
                </a:solidFill>
              </a:rPr>
              <a:t>Staff</a:t>
            </a:r>
          </a:p>
          <a:p>
            <a:pPr marL="180000" indent="-180000">
              <a:buClr>
                <a:srgbClr val="0070C0"/>
              </a:buClr>
              <a:buFont typeface="Arial" panose="020B0604020202020204" pitchFamily="34" charset="0"/>
              <a:buChar char="•"/>
            </a:pPr>
            <a:r>
              <a:rPr lang="en-GB" dirty="0"/>
              <a:t>Fiona Davies, Speech and Language Therapy</a:t>
            </a:r>
          </a:p>
          <a:p>
            <a:pPr marL="180000" indent="-180000">
              <a:buClr>
                <a:srgbClr val="0070C0"/>
              </a:buClr>
              <a:buFont typeface="Arial" panose="020B0604020202020204" pitchFamily="34" charset="0"/>
              <a:buChar char="•"/>
            </a:pPr>
            <a:r>
              <a:rPr lang="en-US" dirty="0"/>
              <a:t>George Taylor, MSK Physiotherapy</a:t>
            </a:r>
          </a:p>
          <a:p>
            <a:pPr marL="180000" indent="-180000">
              <a:buClr>
                <a:srgbClr val="0070C0"/>
              </a:buClr>
              <a:buFont typeface="Arial" panose="020B0604020202020204" pitchFamily="34" charset="0"/>
              <a:buChar char="•"/>
            </a:pPr>
            <a:r>
              <a:rPr lang="en-US" dirty="0"/>
              <a:t>Jan Hegarty, Adult Social Care   </a:t>
            </a:r>
            <a:endParaRPr lang="en-GB" dirty="0"/>
          </a:p>
        </p:txBody>
      </p:sp>
      <p:sp>
        <p:nvSpPr>
          <p:cNvPr id="5" name="TextBox 4"/>
          <p:cNvSpPr txBox="1"/>
          <p:nvPr/>
        </p:nvSpPr>
        <p:spPr>
          <a:xfrm>
            <a:off x="395536" y="1332057"/>
            <a:ext cx="8640960" cy="584775"/>
          </a:xfrm>
          <a:prstGeom prst="rect">
            <a:avLst/>
          </a:prstGeom>
          <a:noFill/>
        </p:spPr>
        <p:txBody>
          <a:bodyPr wrap="square" rtlCol="0">
            <a:spAutoFit/>
          </a:bodyPr>
          <a:lstStyle/>
          <a:p>
            <a:r>
              <a:rPr lang="en-GB" sz="3200" b="1" dirty="0">
                <a:solidFill>
                  <a:srgbClr val="002060"/>
                </a:solidFill>
              </a:rPr>
              <a:t>Staff and Appointed Governors 2020-21 </a:t>
            </a:r>
          </a:p>
        </p:txBody>
      </p:sp>
      <p:sp>
        <p:nvSpPr>
          <p:cNvPr id="6" name="TextBox 5"/>
          <p:cNvSpPr txBox="1"/>
          <p:nvPr/>
        </p:nvSpPr>
        <p:spPr>
          <a:xfrm>
            <a:off x="424449" y="3429000"/>
            <a:ext cx="5612755" cy="2308324"/>
          </a:xfrm>
          <a:prstGeom prst="rect">
            <a:avLst/>
          </a:prstGeom>
          <a:noFill/>
        </p:spPr>
        <p:txBody>
          <a:bodyPr wrap="none" rtlCol="0">
            <a:spAutoFit/>
          </a:bodyPr>
          <a:lstStyle/>
          <a:p>
            <a:r>
              <a:rPr lang="en-GB" b="1" dirty="0">
                <a:solidFill>
                  <a:srgbClr val="0070C0"/>
                </a:solidFill>
              </a:rPr>
              <a:t>Appointed Governors</a:t>
            </a:r>
          </a:p>
          <a:p>
            <a:pPr marL="180000" indent="-180000">
              <a:buClr>
                <a:srgbClr val="0070C0"/>
              </a:buClr>
              <a:buFont typeface="Arial" panose="020B0604020202020204" pitchFamily="34" charset="0"/>
              <a:buChar char="•"/>
            </a:pPr>
            <a:r>
              <a:rPr lang="en-GB" dirty="0"/>
              <a:t>Eve Collins, University of Chester</a:t>
            </a:r>
          </a:p>
          <a:p>
            <a:pPr marL="180000" indent="-180000">
              <a:buClr>
                <a:srgbClr val="0070C0"/>
              </a:buClr>
              <a:buFont typeface="Arial" panose="020B0604020202020204" pitchFamily="34" charset="0"/>
              <a:buChar char="•"/>
            </a:pPr>
            <a:r>
              <a:rPr lang="en-GB" dirty="0"/>
              <a:t>Paul Edwards, Director of Corporate Affairs, Wirral CCG</a:t>
            </a:r>
          </a:p>
          <a:p>
            <a:pPr marL="180000" indent="-180000">
              <a:buClr>
                <a:srgbClr val="0070C0"/>
              </a:buClr>
              <a:buFont typeface="Arial" panose="020B0604020202020204" pitchFamily="34" charset="0"/>
              <a:buChar char="•"/>
            </a:pPr>
            <a:r>
              <a:rPr lang="en-GB" dirty="0"/>
              <a:t>Karen Prior, </a:t>
            </a:r>
            <a:r>
              <a:rPr lang="en-GB" dirty="0" err="1"/>
              <a:t>Healthwatch</a:t>
            </a:r>
            <a:r>
              <a:rPr lang="en-GB" dirty="0"/>
              <a:t> Wirral Manager</a:t>
            </a:r>
          </a:p>
          <a:p>
            <a:pPr marL="180000" indent="-180000">
              <a:buClr>
                <a:srgbClr val="0070C0"/>
              </a:buClr>
              <a:buFont typeface="Arial" panose="020B0604020202020204" pitchFamily="34" charset="0"/>
              <a:buChar char="•"/>
            </a:pPr>
            <a:r>
              <a:rPr lang="en-GB" dirty="0"/>
              <a:t>Brian Simpson, Magenta Living</a:t>
            </a:r>
          </a:p>
          <a:p>
            <a:pPr marL="180000" indent="-180000">
              <a:buClr>
                <a:srgbClr val="0070C0"/>
              </a:buClr>
              <a:buFont typeface="Arial" panose="020B0604020202020204" pitchFamily="34" charset="0"/>
              <a:buChar char="•"/>
            </a:pPr>
            <a:r>
              <a:rPr lang="en-GB" dirty="0"/>
              <a:t>Julie Webster, Wirral Borough Council</a:t>
            </a:r>
          </a:p>
          <a:p>
            <a:pPr marL="180000" indent="-180000">
              <a:buClr>
                <a:srgbClr val="0070C0"/>
              </a:buClr>
              <a:buFont typeface="Arial" panose="020B0604020202020204" pitchFamily="34" charset="0"/>
              <a:buChar char="•"/>
            </a:pPr>
            <a:r>
              <a:rPr lang="en-GB" dirty="0"/>
              <a:t>X1 vacancy </a:t>
            </a:r>
          </a:p>
          <a:p>
            <a:endParaRPr lang="en-GB" dirty="0"/>
          </a:p>
        </p:txBody>
      </p:sp>
    </p:spTree>
    <p:extLst>
      <p:ext uri="{BB962C8B-B14F-4D97-AF65-F5344CB8AC3E}">
        <p14:creationId xmlns:p14="http://schemas.microsoft.com/office/powerpoint/2010/main" val="39349561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24744"/>
            <a:ext cx="8640960" cy="584775"/>
          </a:xfrm>
          <a:prstGeom prst="rect">
            <a:avLst/>
          </a:prstGeom>
          <a:noFill/>
        </p:spPr>
        <p:txBody>
          <a:bodyPr wrap="square" rtlCol="0">
            <a:spAutoFit/>
          </a:bodyPr>
          <a:lstStyle/>
          <a:p>
            <a:r>
              <a:rPr lang="en-GB" sz="3200" b="1" dirty="0">
                <a:solidFill>
                  <a:srgbClr val="002060"/>
                </a:solidFill>
              </a:rPr>
              <a:t>The Council of Governors </a:t>
            </a:r>
          </a:p>
        </p:txBody>
      </p:sp>
      <p:sp>
        <p:nvSpPr>
          <p:cNvPr id="3" name="TextBox 2"/>
          <p:cNvSpPr txBox="1"/>
          <p:nvPr/>
        </p:nvSpPr>
        <p:spPr>
          <a:xfrm>
            <a:off x="395536" y="1772816"/>
            <a:ext cx="8496944" cy="2862322"/>
          </a:xfrm>
          <a:prstGeom prst="rect">
            <a:avLst/>
          </a:prstGeom>
          <a:noFill/>
        </p:spPr>
        <p:txBody>
          <a:bodyPr wrap="square" rtlCol="0">
            <a:spAutoFit/>
          </a:bodyPr>
          <a:lstStyle/>
          <a:p>
            <a:pPr marL="180000" indent="-180000">
              <a:buClr>
                <a:srgbClr val="0070C0"/>
              </a:buClr>
              <a:buFont typeface="Arial" panose="020B0604020202020204" pitchFamily="34" charset="0"/>
              <a:buChar char="•"/>
            </a:pPr>
            <a:r>
              <a:rPr lang="en-GB" dirty="0"/>
              <a:t>We held </a:t>
            </a:r>
            <a:r>
              <a:rPr lang="en-GB" b="1" dirty="0">
                <a:solidFill>
                  <a:srgbClr val="0070C0"/>
                </a:solidFill>
              </a:rPr>
              <a:t>elections in autumn 2020 </a:t>
            </a:r>
            <a:r>
              <a:rPr lang="en-GB" dirty="0"/>
              <a:t>with </a:t>
            </a:r>
            <a:r>
              <a:rPr lang="en-GB" b="1" dirty="0">
                <a:solidFill>
                  <a:srgbClr val="0070C0"/>
                </a:solidFill>
              </a:rPr>
              <a:t>2 public governor </a:t>
            </a:r>
            <a:r>
              <a:rPr lang="en-GB" dirty="0"/>
              <a:t>seats and </a:t>
            </a:r>
            <a:r>
              <a:rPr lang="en-GB" b="1" dirty="0">
                <a:solidFill>
                  <a:srgbClr val="0070C0"/>
                </a:solidFill>
              </a:rPr>
              <a:t>1 staff governor </a:t>
            </a:r>
            <a:r>
              <a:rPr lang="en-GB" dirty="0"/>
              <a:t>seat up for re-election</a:t>
            </a:r>
          </a:p>
          <a:p>
            <a:pPr marL="180000" indent="-180000">
              <a:buClr>
                <a:srgbClr val="0070C0"/>
              </a:buClr>
            </a:pPr>
            <a:endParaRPr lang="en-GB" dirty="0"/>
          </a:p>
          <a:p>
            <a:pPr marL="180000" indent="-180000">
              <a:buClr>
                <a:srgbClr val="0070C0"/>
              </a:buClr>
              <a:buFont typeface="Arial" panose="020B0604020202020204" pitchFamily="34" charset="0"/>
              <a:buChar char="•"/>
            </a:pPr>
            <a:r>
              <a:rPr lang="en-GB" dirty="0"/>
              <a:t>We were delighted to welcome; </a:t>
            </a:r>
          </a:p>
          <a:p>
            <a:pPr marL="637200" lvl="1" indent="-180000">
              <a:buClr>
                <a:srgbClr val="0070C0"/>
              </a:buClr>
              <a:buFont typeface="Arial" pitchFamily="34" charset="0"/>
              <a:buChar char="•"/>
            </a:pPr>
            <a:r>
              <a:rPr lang="en-US" sz="1800" dirty="0"/>
              <a:t>Gary Hartley-Kelly, public governor, </a:t>
            </a:r>
            <a:r>
              <a:rPr lang="en-US" sz="1800" dirty="0" err="1"/>
              <a:t>Wallasey</a:t>
            </a:r>
            <a:r>
              <a:rPr lang="en-US" sz="1800" dirty="0"/>
              <a:t> </a:t>
            </a:r>
          </a:p>
          <a:p>
            <a:pPr marL="637200" lvl="1" indent="-180000">
              <a:buClr>
                <a:srgbClr val="0070C0"/>
              </a:buClr>
              <a:buFont typeface="Arial" pitchFamily="34" charset="0"/>
              <a:buChar char="•"/>
            </a:pPr>
            <a:r>
              <a:rPr lang="en-US" sz="1800" dirty="0"/>
              <a:t>Lynn Collins, public governor, Wirral West (re-elected)</a:t>
            </a:r>
          </a:p>
          <a:p>
            <a:pPr marL="637200" lvl="1" indent="-180000">
              <a:buClr>
                <a:srgbClr val="0070C0"/>
              </a:buClr>
              <a:buFont typeface="Arial" pitchFamily="34" charset="0"/>
              <a:buChar char="•"/>
            </a:pPr>
            <a:r>
              <a:rPr lang="en-US" sz="1800" dirty="0"/>
              <a:t>Jan Hegarty, staff governor, Adult Social Care </a:t>
            </a:r>
          </a:p>
          <a:p>
            <a:pPr marL="180000" lvl="1" indent="-180000">
              <a:buClr>
                <a:srgbClr val="0070C0"/>
              </a:buClr>
            </a:pPr>
            <a:endParaRPr lang="en-GB" dirty="0">
              <a:solidFill>
                <a:srgbClr val="FF0000"/>
              </a:solidFill>
            </a:endParaRPr>
          </a:p>
          <a:p>
            <a:pPr marL="180000" indent="-180000">
              <a:buClr>
                <a:srgbClr val="0070C0"/>
              </a:buClr>
              <a:buFont typeface="Arial" panose="020B0604020202020204" pitchFamily="34" charset="0"/>
              <a:buChar char="•"/>
            </a:pPr>
            <a:r>
              <a:rPr lang="en-GB" sz="1800" dirty="0"/>
              <a:t>We extend our thanks to Dr Paul Ivan, whose term of office ended in 2020 and to Sharon Cringle who resigned from the </a:t>
            </a:r>
            <a:r>
              <a:rPr lang="en-GB" sz="1800" dirty="0" err="1"/>
              <a:t>CoG</a:t>
            </a:r>
            <a:r>
              <a:rPr lang="en-GB" sz="1800" dirty="0"/>
              <a:t> due to other commitments</a:t>
            </a:r>
          </a:p>
        </p:txBody>
      </p:sp>
    </p:spTree>
    <p:extLst>
      <p:ext uri="{BB962C8B-B14F-4D97-AF65-F5344CB8AC3E}">
        <p14:creationId xmlns:p14="http://schemas.microsoft.com/office/powerpoint/2010/main" val="286542744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96752"/>
            <a:ext cx="8640960" cy="584775"/>
          </a:xfrm>
          <a:prstGeom prst="rect">
            <a:avLst/>
          </a:prstGeom>
          <a:noFill/>
        </p:spPr>
        <p:txBody>
          <a:bodyPr wrap="square" rtlCol="0">
            <a:spAutoFit/>
          </a:bodyPr>
          <a:lstStyle/>
          <a:p>
            <a:r>
              <a:rPr lang="en-GB" sz="3200" b="1" dirty="0" err="1">
                <a:solidFill>
                  <a:srgbClr val="002060"/>
                </a:solidFill>
              </a:rPr>
              <a:t>CoG</a:t>
            </a:r>
            <a:r>
              <a:rPr lang="en-GB" sz="3200" b="1" dirty="0">
                <a:solidFill>
                  <a:srgbClr val="002060"/>
                </a:solidFill>
              </a:rPr>
              <a:t> business during 2020-21</a:t>
            </a:r>
          </a:p>
        </p:txBody>
      </p:sp>
      <p:sp>
        <p:nvSpPr>
          <p:cNvPr id="3" name="TextBox 2"/>
          <p:cNvSpPr txBox="1"/>
          <p:nvPr/>
        </p:nvSpPr>
        <p:spPr>
          <a:xfrm>
            <a:off x="413471" y="1886049"/>
            <a:ext cx="8424936" cy="4004301"/>
          </a:xfrm>
          <a:prstGeom prst="rect">
            <a:avLst/>
          </a:prstGeom>
          <a:noFill/>
        </p:spPr>
        <p:txBody>
          <a:bodyPr wrap="square" rtlCol="0">
            <a:spAutoFit/>
          </a:bodyPr>
          <a:lstStyle/>
          <a:p>
            <a:pPr marL="180000" indent="-180000">
              <a:spcAft>
                <a:spcPts val="600"/>
              </a:spcAft>
              <a:buClr>
                <a:srgbClr val="0070C0"/>
              </a:buClr>
              <a:buFont typeface="Arial" pitchFamily="34" charset="0"/>
              <a:buChar char="•"/>
            </a:pPr>
            <a:r>
              <a:rPr lang="en-US" dirty="0"/>
              <a:t>The Council of Governors met </a:t>
            </a:r>
            <a:r>
              <a:rPr lang="en-US" b="1" dirty="0">
                <a:solidFill>
                  <a:srgbClr val="0070C0"/>
                </a:solidFill>
              </a:rPr>
              <a:t>formally on 4 occasions </a:t>
            </a:r>
            <a:r>
              <a:rPr lang="en-US" dirty="0"/>
              <a:t>and held </a:t>
            </a:r>
            <a:r>
              <a:rPr lang="en-US" b="1" dirty="0">
                <a:solidFill>
                  <a:srgbClr val="0070C0"/>
                </a:solidFill>
              </a:rPr>
              <a:t>4 informal development days </a:t>
            </a:r>
          </a:p>
          <a:p>
            <a:pPr marL="637200" lvl="1" indent="-180000">
              <a:lnSpc>
                <a:spcPct val="150000"/>
              </a:lnSpc>
              <a:buClr>
                <a:srgbClr val="0070C0"/>
              </a:buClr>
              <a:buFont typeface="Arial" pitchFamily="34" charset="0"/>
              <a:buChar char="•"/>
            </a:pPr>
            <a:r>
              <a:rPr lang="en-US" dirty="0"/>
              <a:t>Emergency governance arrangements </a:t>
            </a:r>
          </a:p>
          <a:p>
            <a:pPr marL="637200" lvl="1" indent="-180000">
              <a:lnSpc>
                <a:spcPct val="150000"/>
              </a:lnSpc>
              <a:buClr>
                <a:srgbClr val="0070C0"/>
              </a:buClr>
              <a:buFont typeface="Arial" pitchFamily="34" charset="0"/>
              <a:buChar char="•"/>
            </a:pPr>
            <a:r>
              <a:rPr lang="en-US" dirty="0"/>
              <a:t>COVID-19 response and operational service delivery </a:t>
            </a:r>
          </a:p>
          <a:p>
            <a:pPr marL="637200" lvl="1" indent="-180000">
              <a:lnSpc>
                <a:spcPct val="150000"/>
              </a:lnSpc>
              <a:buClr>
                <a:srgbClr val="0070C0"/>
              </a:buClr>
              <a:buFont typeface="Arial" pitchFamily="34" charset="0"/>
              <a:buChar char="•"/>
            </a:pPr>
            <a:r>
              <a:rPr lang="en-US" dirty="0"/>
              <a:t>Performance overview and service restoration plans</a:t>
            </a:r>
          </a:p>
          <a:p>
            <a:pPr marL="637200" lvl="1" indent="-180000">
              <a:lnSpc>
                <a:spcPct val="150000"/>
              </a:lnSpc>
              <a:buClr>
                <a:srgbClr val="0070C0"/>
              </a:buClr>
              <a:buFont typeface="Arial" pitchFamily="34" charset="0"/>
              <a:buChar char="•"/>
            </a:pPr>
            <a:r>
              <a:rPr lang="en-US" dirty="0"/>
              <a:t>Shaping Our Future - values workshops and briefings on strategic workplan </a:t>
            </a:r>
          </a:p>
          <a:p>
            <a:pPr marL="637200" lvl="1" indent="-180000">
              <a:lnSpc>
                <a:spcPct val="150000"/>
              </a:lnSpc>
              <a:buClr>
                <a:srgbClr val="0070C0"/>
              </a:buClr>
              <a:buFont typeface="Arial" pitchFamily="34" charset="0"/>
              <a:buChar char="•"/>
            </a:pPr>
            <a:r>
              <a:rPr lang="en-US" dirty="0"/>
              <a:t>Well-Led development review briefing and update</a:t>
            </a:r>
          </a:p>
          <a:p>
            <a:pPr marL="637200" lvl="1" indent="-180000">
              <a:lnSpc>
                <a:spcPct val="150000"/>
              </a:lnSpc>
              <a:buClr>
                <a:srgbClr val="0070C0"/>
              </a:buClr>
              <a:buFont typeface="Arial" pitchFamily="34" charset="0"/>
              <a:buChar char="•"/>
            </a:pPr>
            <a:r>
              <a:rPr lang="en-US" dirty="0"/>
              <a:t>Plans for the resetting of governance arrangements </a:t>
            </a:r>
          </a:p>
          <a:p>
            <a:pPr marL="637200" lvl="1" indent="-180000">
              <a:lnSpc>
                <a:spcPct val="150000"/>
              </a:lnSpc>
              <a:buClr>
                <a:srgbClr val="0070C0"/>
              </a:buClr>
              <a:buFont typeface="Arial" pitchFamily="34" charset="0"/>
              <a:buChar char="•"/>
            </a:pPr>
            <a:r>
              <a:rPr lang="en-US" dirty="0"/>
              <a:t>CQC briefings and updates </a:t>
            </a:r>
          </a:p>
          <a:p>
            <a:pPr marL="637200" lvl="1" indent="-180000">
              <a:lnSpc>
                <a:spcPct val="150000"/>
              </a:lnSpc>
              <a:buClr>
                <a:srgbClr val="0070C0"/>
              </a:buClr>
              <a:buFont typeface="Arial" pitchFamily="34" charset="0"/>
              <a:buChar char="•"/>
            </a:pPr>
            <a:r>
              <a:rPr lang="en-US" dirty="0"/>
              <a:t>Participated in the judging day for the virtual Heart Awards</a:t>
            </a:r>
            <a:endParaRPr lang="en-GB" dirty="0"/>
          </a:p>
        </p:txBody>
      </p:sp>
    </p:spTree>
    <p:extLst>
      <p:ext uri="{BB962C8B-B14F-4D97-AF65-F5344CB8AC3E}">
        <p14:creationId xmlns:p14="http://schemas.microsoft.com/office/powerpoint/2010/main" val="414973120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96752"/>
            <a:ext cx="8640960" cy="584775"/>
          </a:xfrm>
          <a:prstGeom prst="rect">
            <a:avLst/>
          </a:prstGeom>
          <a:noFill/>
        </p:spPr>
        <p:txBody>
          <a:bodyPr wrap="square" rtlCol="0">
            <a:spAutoFit/>
          </a:bodyPr>
          <a:lstStyle/>
          <a:p>
            <a:r>
              <a:rPr lang="en-GB" sz="3200" b="1" dirty="0" err="1">
                <a:solidFill>
                  <a:srgbClr val="002060"/>
                </a:solidFill>
              </a:rPr>
              <a:t>CoG</a:t>
            </a:r>
            <a:r>
              <a:rPr lang="en-GB" sz="3200" b="1" dirty="0">
                <a:solidFill>
                  <a:srgbClr val="002060"/>
                </a:solidFill>
              </a:rPr>
              <a:t> business during 2020-21</a:t>
            </a:r>
          </a:p>
        </p:txBody>
      </p:sp>
      <p:sp>
        <p:nvSpPr>
          <p:cNvPr id="3" name="TextBox 2"/>
          <p:cNvSpPr txBox="1"/>
          <p:nvPr/>
        </p:nvSpPr>
        <p:spPr>
          <a:xfrm>
            <a:off x="395537" y="1870953"/>
            <a:ext cx="8208911" cy="3831818"/>
          </a:xfrm>
          <a:prstGeom prst="rect">
            <a:avLst/>
          </a:prstGeom>
          <a:noFill/>
        </p:spPr>
        <p:txBody>
          <a:bodyPr wrap="square" rtlCol="0">
            <a:spAutoFit/>
          </a:bodyPr>
          <a:lstStyle/>
          <a:p>
            <a:pPr marL="342900" indent="-342900">
              <a:spcAft>
                <a:spcPts val="600"/>
              </a:spcAft>
              <a:buClr>
                <a:srgbClr val="0070C0"/>
              </a:buClr>
              <a:buFont typeface="Arial" panose="020B0604020202020204" pitchFamily="34" charset="0"/>
              <a:buChar char="•"/>
            </a:pPr>
            <a:r>
              <a:rPr lang="en-US" sz="1800" dirty="0"/>
              <a:t>The Remuneration &amp; Nomination subgroup of the </a:t>
            </a:r>
            <a:r>
              <a:rPr lang="en-US" sz="1800" dirty="0" err="1"/>
              <a:t>CoG</a:t>
            </a:r>
            <a:r>
              <a:rPr lang="en-US" sz="1800" dirty="0"/>
              <a:t> considered and recommended the re-appointment of the Chair and one Non-Executive Director (to September 2023); this was subsequently approved by the full </a:t>
            </a:r>
            <a:r>
              <a:rPr lang="en-US" sz="1800" dirty="0" err="1"/>
              <a:t>CoG</a:t>
            </a:r>
            <a:r>
              <a:rPr lang="en-US" sz="1800" dirty="0"/>
              <a:t> in January 2021</a:t>
            </a:r>
          </a:p>
          <a:p>
            <a:pPr>
              <a:spcAft>
                <a:spcPts val="600"/>
              </a:spcAft>
              <a:buClr>
                <a:srgbClr val="0070C0"/>
              </a:buClr>
            </a:pPr>
            <a:endParaRPr lang="en-US" sz="100" dirty="0"/>
          </a:p>
          <a:p>
            <a:pPr marL="342900" indent="-342900">
              <a:spcAft>
                <a:spcPts val="600"/>
              </a:spcAft>
              <a:buClr>
                <a:srgbClr val="0070C0"/>
              </a:buClr>
              <a:buFont typeface="Arial" panose="020B0604020202020204" pitchFamily="34" charset="0"/>
              <a:buChar char="•"/>
            </a:pPr>
            <a:r>
              <a:rPr lang="en-GB" sz="1800" dirty="0"/>
              <a:t>The group also approved revisions to Non-Executive Directors remuneration (excluding the Chairman) in line with the </a:t>
            </a:r>
            <a:r>
              <a:rPr lang="en-GB" sz="1800" i="1" dirty="0"/>
              <a:t>“Structure to align remuneration for chairs and non-executive directors of NHS trusts and NHS foundation trusts”</a:t>
            </a:r>
            <a:r>
              <a:rPr lang="en-GB" sz="1800" dirty="0"/>
              <a:t> issued in November 2019.</a:t>
            </a:r>
          </a:p>
          <a:p>
            <a:pPr marL="342900" indent="-342900">
              <a:spcAft>
                <a:spcPts val="600"/>
              </a:spcAft>
              <a:buClr>
                <a:srgbClr val="0070C0"/>
              </a:buClr>
              <a:buFont typeface="Arial" panose="020B0604020202020204" pitchFamily="34" charset="0"/>
              <a:buChar char="•"/>
            </a:pPr>
            <a:endParaRPr lang="en-GB" sz="600" dirty="0"/>
          </a:p>
          <a:p>
            <a:pPr marL="342900" indent="-342900">
              <a:spcAft>
                <a:spcPts val="600"/>
              </a:spcAft>
              <a:buClr>
                <a:srgbClr val="0070C0"/>
              </a:buClr>
              <a:buFont typeface="Arial" panose="020B0604020202020204" pitchFamily="34" charset="0"/>
              <a:buChar char="•"/>
            </a:pPr>
            <a:r>
              <a:rPr lang="en-GB" dirty="0"/>
              <a:t>The Governor Quality Forum was temporarily suspended during 2020-21, however the Chair of the forum met with the Chair of the Trust’s Quality &amp; Safety Committee (following each meeting of the committee) to receive a briefing on quality and safety priorities and performance across the Trust. </a:t>
            </a:r>
            <a:endParaRPr lang="en-US" sz="1800" dirty="0"/>
          </a:p>
        </p:txBody>
      </p:sp>
    </p:spTree>
    <p:extLst>
      <p:ext uri="{BB962C8B-B14F-4D97-AF65-F5344CB8AC3E}">
        <p14:creationId xmlns:p14="http://schemas.microsoft.com/office/powerpoint/2010/main" val="40637908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24744"/>
            <a:ext cx="8640960" cy="584775"/>
          </a:xfrm>
          <a:prstGeom prst="rect">
            <a:avLst/>
          </a:prstGeom>
          <a:noFill/>
        </p:spPr>
        <p:txBody>
          <a:bodyPr wrap="square" rtlCol="0">
            <a:spAutoFit/>
          </a:bodyPr>
          <a:lstStyle/>
          <a:p>
            <a:r>
              <a:rPr lang="en-GB" sz="3200" b="1" dirty="0">
                <a:solidFill>
                  <a:srgbClr val="002060"/>
                </a:solidFill>
              </a:rPr>
              <a:t>Membership</a:t>
            </a:r>
          </a:p>
        </p:txBody>
      </p:sp>
      <p:sp>
        <p:nvSpPr>
          <p:cNvPr id="3" name="TextBox 2"/>
          <p:cNvSpPr txBox="1"/>
          <p:nvPr/>
        </p:nvSpPr>
        <p:spPr>
          <a:xfrm>
            <a:off x="395536" y="1700808"/>
            <a:ext cx="8208912" cy="4162678"/>
          </a:xfrm>
          <a:prstGeom prst="rect">
            <a:avLst/>
          </a:prstGeom>
          <a:noFill/>
        </p:spPr>
        <p:txBody>
          <a:bodyPr wrap="square" rtlCol="0">
            <a:spAutoFit/>
          </a:bodyPr>
          <a:lstStyle/>
          <a:p>
            <a:pPr marL="180000" indent="-180000">
              <a:lnSpc>
                <a:spcPct val="150000"/>
              </a:lnSpc>
              <a:spcAft>
                <a:spcPts val="300"/>
              </a:spcAft>
              <a:buClr>
                <a:srgbClr val="0070C0"/>
              </a:buClr>
              <a:buFont typeface="Arial" panose="020B0604020202020204" pitchFamily="34" charset="0"/>
              <a:buChar char="•"/>
            </a:pPr>
            <a:r>
              <a:rPr lang="en-GB" sz="1600" dirty="0"/>
              <a:t>At the end of 2019-20 the Trust had </a:t>
            </a:r>
            <a:r>
              <a:rPr lang="en-GB" sz="1600" b="1" dirty="0">
                <a:solidFill>
                  <a:srgbClr val="0070C0"/>
                </a:solidFill>
              </a:rPr>
              <a:t>7,778</a:t>
            </a:r>
            <a:r>
              <a:rPr lang="en-GB" sz="1600" dirty="0"/>
              <a:t> members</a:t>
            </a:r>
            <a:endParaRPr lang="en-GB" sz="700" dirty="0"/>
          </a:p>
          <a:p>
            <a:pPr marL="648000" lvl="1" indent="-180000">
              <a:buClr>
                <a:srgbClr val="0070C0"/>
              </a:buClr>
              <a:buFont typeface="Arial" panose="020B0604020202020204" pitchFamily="34" charset="0"/>
              <a:buChar char="•"/>
            </a:pPr>
            <a:r>
              <a:rPr lang="en-GB" sz="1600" dirty="0"/>
              <a:t>6,092 public members </a:t>
            </a:r>
          </a:p>
          <a:p>
            <a:pPr marL="648000" lvl="1" indent="-180000">
              <a:buClr>
                <a:srgbClr val="0070C0"/>
              </a:buClr>
              <a:buFont typeface="Arial" panose="020B0604020202020204" pitchFamily="34" charset="0"/>
              <a:buChar char="•"/>
            </a:pPr>
            <a:r>
              <a:rPr lang="en-GB" sz="1600" dirty="0"/>
              <a:t>1,716 staff members  </a:t>
            </a:r>
            <a:endParaRPr lang="en-GB" sz="1050" dirty="0"/>
          </a:p>
          <a:p>
            <a:pPr marL="180000" indent="-180000">
              <a:lnSpc>
                <a:spcPct val="150000"/>
              </a:lnSpc>
              <a:spcAft>
                <a:spcPts val="300"/>
              </a:spcAft>
              <a:buClr>
                <a:srgbClr val="0070C0"/>
              </a:buClr>
              <a:buFont typeface="Arial" panose="020B0604020202020204" pitchFamily="34" charset="0"/>
              <a:buChar char="•"/>
            </a:pPr>
            <a:r>
              <a:rPr lang="en-GB" sz="1600" dirty="0"/>
              <a:t>Our membership is representative of our local population</a:t>
            </a:r>
            <a:endParaRPr lang="en-GB" sz="300" dirty="0"/>
          </a:p>
          <a:p>
            <a:pPr marL="612000" lvl="1" indent="-180000">
              <a:lnSpc>
                <a:spcPct val="150000"/>
              </a:lnSpc>
              <a:spcAft>
                <a:spcPts val="600"/>
              </a:spcAft>
              <a:buClr>
                <a:srgbClr val="0070C0"/>
              </a:buClr>
              <a:buFont typeface="Arial" panose="020B0604020202020204" pitchFamily="34" charset="0"/>
              <a:buChar char="•"/>
            </a:pPr>
            <a:r>
              <a:rPr lang="en-GB" sz="1600" dirty="0"/>
              <a:t>Close to 1,000 young members (aged 16-21 years) </a:t>
            </a:r>
            <a:endParaRPr lang="en-GB" sz="1100" dirty="0"/>
          </a:p>
          <a:p>
            <a:pPr marL="180000" indent="-180000">
              <a:spcAft>
                <a:spcPts val="300"/>
              </a:spcAft>
              <a:buClr>
                <a:srgbClr val="0070C0"/>
              </a:buClr>
              <a:buFont typeface="Arial" panose="020B0604020202020204" pitchFamily="34" charset="0"/>
              <a:buChar char="•"/>
            </a:pPr>
            <a:r>
              <a:rPr lang="en-GB" sz="1600" dirty="0"/>
              <a:t>The </a:t>
            </a:r>
            <a:r>
              <a:rPr lang="en-GB" sz="1600" b="1" dirty="0">
                <a:solidFill>
                  <a:srgbClr val="0070C0"/>
                </a:solidFill>
              </a:rPr>
              <a:t>‘Your Voice’ </a:t>
            </a:r>
            <a:r>
              <a:rPr lang="en-GB" sz="1600" dirty="0"/>
              <a:t>Group provides a forum for our members and governors to engage with the Trust and each other to share the views of the public and to; </a:t>
            </a:r>
          </a:p>
          <a:p>
            <a:pPr marL="742950" lvl="1" indent="-285750">
              <a:spcAft>
                <a:spcPts val="600"/>
              </a:spcAft>
              <a:buFont typeface="Arial" panose="020B0604020202020204" pitchFamily="34" charset="0"/>
              <a:buChar char="•"/>
            </a:pPr>
            <a:r>
              <a:rPr lang="en-GB" sz="1600" b="0" i="0" dirty="0">
                <a:effectLst/>
                <a:latin typeface="Frutiger W01"/>
              </a:rPr>
              <a:t>improve the experiences of people receiving care from the Trust</a:t>
            </a:r>
          </a:p>
          <a:p>
            <a:pPr marL="742950" lvl="1" indent="-285750">
              <a:spcAft>
                <a:spcPts val="600"/>
              </a:spcAft>
              <a:buFont typeface="Arial" panose="020B0604020202020204" pitchFamily="34" charset="0"/>
              <a:buChar char="•"/>
            </a:pPr>
            <a:r>
              <a:rPr lang="en-GB" sz="1600" b="0" i="0" dirty="0">
                <a:effectLst/>
                <a:latin typeface="Frutiger W01"/>
              </a:rPr>
              <a:t>input and share views on service redesign and key projects</a:t>
            </a:r>
          </a:p>
          <a:p>
            <a:pPr marL="742950" lvl="1" indent="-285750">
              <a:spcAft>
                <a:spcPts val="600"/>
              </a:spcAft>
              <a:buFont typeface="Arial" panose="020B0604020202020204" pitchFamily="34" charset="0"/>
              <a:buChar char="•"/>
            </a:pPr>
            <a:r>
              <a:rPr lang="en-GB" sz="1600" b="0" i="0" dirty="0">
                <a:effectLst/>
                <a:latin typeface="Frutiger W01"/>
              </a:rPr>
              <a:t>review and discuss Trust related data/intelligence</a:t>
            </a:r>
          </a:p>
          <a:p>
            <a:pPr marL="742950" lvl="1" indent="-285750">
              <a:spcAft>
                <a:spcPts val="600"/>
              </a:spcAft>
              <a:buFont typeface="Arial" panose="020B0604020202020204" pitchFamily="34" charset="0"/>
              <a:buChar char="•"/>
            </a:pPr>
            <a:r>
              <a:rPr lang="en-GB" sz="1600" b="0" i="0" dirty="0">
                <a:effectLst/>
                <a:latin typeface="Frutiger W01"/>
              </a:rPr>
              <a:t>support the development of new quality goals for the organisation</a:t>
            </a:r>
          </a:p>
          <a:p>
            <a:pPr marL="742950" lvl="1" indent="-285750">
              <a:spcAft>
                <a:spcPts val="600"/>
              </a:spcAft>
              <a:buFont typeface="Arial" panose="020B0604020202020204" pitchFamily="34" charset="0"/>
              <a:buChar char="•"/>
            </a:pPr>
            <a:r>
              <a:rPr lang="en-GB" sz="1600" b="0" i="0" dirty="0">
                <a:effectLst/>
                <a:latin typeface="Frutiger W01"/>
              </a:rPr>
              <a:t>support the development and implementation of an effective Trust Membership Strategy</a:t>
            </a:r>
          </a:p>
        </p:txBody>
      </p:sp>
      <p:pic>
        <p:nvPicPr>
          <p:cNvPr id="5" name="Picture 4">
            <a:extLst>
              <a:ext uri="{FF2B5EF4-FFF2-40B4-BE49-F238E27FC236}">
                <a16:creationId xmlns:a16="http://schemas.microsoft.com/office/drawing/2014/main" id="{E409EF62-C1BD-4F21-8CD6-8FCEF47E9FA0}"/>
              </a:ext>
            </a:extLst>
          </p:cNvPr>
          <p:cNvPicPr>
            <a:picLocks noChangeAspect="1"/>
          </p:cNvPicPr>
          <p:nvPr/>
        </p:nvPicPr>
        <p:blipFill rotWithShape="1">
          <a:blip r:embed="rId3"/>
          <a:srcRect l="8728" t="22001" r="68113" b="50000"/>
          <a:stretch/>
        </p:blipFill>
        <p:spPr>
          <a:xfrm>
            <a:off x="6218532" y="5603186"/>
            <a:ext cx="2400102" cy="816092"/>
          </a:xfrm>
          <a:prstGeom prst="rect">
            <a:avLst/>
          </a:prstGeom>
        </p:spPr>
      </p:pic>
    </p:spTree>
    <p:extLst>
      <p:ext uri="{BB962C8B-B14F-4D97-AF65-F5344CB8AC3E}">
        <p14:creationId xmlns:p14="http://schemas.microsoft.com/office/powerpoint/2010/main" val="196632722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572" y="1199654"/>
            <a:ext cx="6523668" cy="584775"/>
          </a:xfrm>
          <a:prstGeom prst="rect">
            <a:avLst/>
          </a:prstGeom>
          <a:noFill/>
        </p:spPr>
        <p:txBody>
          <a:bodyPr wrap="square" rtlCol="0">
            <a:spAutoFit/>
          </a:bodyPr>
          <a:lstStyle/>
          <a:p>
            <a:pPr>
              <a:buClr>
                <a:srgbClr val="0070C0"/>
              </a:buClr>
            </a:pPr>
            <a:r>
              <a:rPr lang="en-GB" sz="3200" b="1" dirty="0">
                <a:solidFill>
                  <a:srgbClr val="002060"/>
                </a:solidFill>
              </a:rPr>
              <a:t>Council of Governor Election - dates</a:t>
            </a:r>
          </a:p>
        </p:txBody>
      </p:sp>
      <p:graphicFrame>
        <p:nvGraphicFramePr>
          <p:cNvPr id="2" name="Table 1"/>
          <p:cNvGraphicFramePr>
            <a:graphicFrameLocks noGrp="1"/>
          </p:cNvGraphicFramePr>
          <p:nvPr>
            <p:extLst>
              <p:ext uri="{D42A27DB-BD31-4B8C-83A1-F6EECF244321}">
                <p14:modId xmlns:p14="http://schemas.microsoft.com/office/powerpoint/2010/main" val="3727438366"/>
              </p:ext>
            </p:extLst>
          </p:nvPr>
        </p:nvGraphicFramePr>
        <p:xfrm>
          <a:off x="683568" y="2060848"/>
          <a:ext cx="6588864" cy="3175450"/>
        </p:xfrm>
        <a:graphic>
          <a:graphicData uri="http://schemas.openxmlformats.org/drawingml/2006/table">
            <a:tbl>
              <a:tblPr firstRow="1" firstCol="1" bandRow="1">
                <a:tableStyleId>{5C22544A-7EE6-4342-B048-85BDC9FD1C3A}</a:tableStyleId>
              </a:tblPr>
              <a:tblGrid>
                <a:gridCol w="4918493">
                  <a:extLst>
                    <a:ext uri="{9D8B030D-6E8A-4147-A177-3AD203B41FA5}">
                      <a16:colId xmlns:a16="http://schemas.microsoft.com/office/drawing/2014/main" val="20000"/>
                    </a:ext>
                  </a:extLst>
                </a:gridCol>
                <a:gridCol w="1670371">
                  <a:extLst>
                    <a:ext uri="{9D8B030D-6E8A-4147-A177-3AD203B41FA5}">
                      <a16:colId xmlns:a16="http://schemas.microsoft.com/office/drawing/2014/main" val="20001"/>
                    </a:ext>
                  </a:extLst>
                </a:gridCol>
              </a:tblGrid>
              <a:tr h="317545">
                <a:tc>
                  <a:txBody>
                    <a:bodyPr/>
                    <a:lstStyle/>
                    <a:p>
                      <a:pPr algn="l">
                        <a:spcAft>
                          <a:spcPts val="0"/>
                        </a:spcAft>
                      </a:pPr>
                      <a:r>
                        <a:rPr lang="en-GB" sz="2000" dirty="0">
                          <a:solidFill>
                            <a:schemeClr val="bg1"/>
                          </a:solidFill>
                          <a:effectLst/>
                        </a:rPr>
                        <a:t>Action</a:t>
                      </a:r>
                      <a:endParaRPr lang="en-GB" sz="2000" dirty="0">
                        <a:solidFill>
                          <a:schemeClr val="bg1"/>
                        </a:solidFill>
                        <a:effectLst/>
                        <a:latin typeface="Calibri"/>
                        <a:ea typeface="Calibri"/>
                      </a:endParaRPr>
                    </a:p>
                  </a:txBody>
                  <a:tcPr marL="68580" marR="68580" marT="0" marB="0" anchor="b"/>
                </a:tc>
                <a:tc>
                  <a:txBody>
                    <a:bodyPr/>
                    <a:lstStyle/>
                    <a:p>
                      <a:pPr algn="l">
                        <a:spcAft>
                          <a:spcPts val="0"/>
                        </a:spcAft>
                      </a:pPr>
                      <a:r>
                        <a:rPr lang="en-GB" sz="2000" dirty="0">
                          <a:solidFill>
                            <a:schemeClr val="bg1"/>
                          </a:solidFill>
                          <a:effectLst/>
                        </a:rPr>
                        <a:t>Date</a:t>
                      </a:r>
                      <a:endParaRPr lang="en-GB" sz="2000" dirty="0">
                        <a:solidFill>
                          <a:schemeClr val="bg1"/>
                        </a:solidFill>
                        <a:effectLst/>
                        <a:latin typeface="Calibri"/>
                        <a:ea typeface="Calibri"/>
                      </a:endParaRPr>
                    </a:p>
                  </a:txBody>
                  <a:tcPr marL="68580" marR="68580" marT="0" marB="0" anchor="b"/>
                </a:tc>
                <a:extLst>
                  <a:ext uri="{0D108BD9-81ED-4DB2-BD59-A6C34878D82A}">
                    <a16:rowId xmlns:a16="http://schemas.microsoft.com/office/drawing/2014/main" val="10000"/>
                  </a:ext>
                </a:extLst>
              </a:tr>
              <a:tr h="635090">
                <a:tc>
                  <a:txBody>
                    <a:bodyPr/>
                    <a:lstStyle/>
                    <a:p>
                      <a:pPr algn="l">
                        <a:spcAft>
                          <a:spcPts val="0"/>
                        </a:spcAft>
                      </a:pPr>
                      <a:r>
                        <a:rPr lang="en-GB" sz="2000" dirty="0">
                          <a:solidFill>
                            <a:schemeClr val="bg1"/>
                          </a:solidFill>
                          <a:effectLst/>
                        </a:rPr>
                        <a:t>Last Day for Publication of Notice of Election</a:t>
                      </a:r>
                    </a:p>
                    <a:p>
                      <a:pPr algn="l">
                        <a:spcAft>
                          <a:spcPts val="0"/>
                        </a:spcAft>
                      </a:pPr>
                      <a:endParaRPr lang="en-GB" sz="1400" dirty="0">
                        <a:solidFill>
                          <a:schemeClr val="bg1"/>
                        </a:solidFill>
                        <a:effectLst/>
                        <a:latin typeface="Calibri"/>
                        <a:ea typeface="Calibri"/>
                      </a:endParaRPr>
                    </a:p>
                  </a:txBody>
                  <a:tcPr marL="68580" marR="68580" marT="0" marB="0" anchor="b"/>
                </a:tc>
                <a:tc>
                  <a:txBody>
                    <a:bodyPr/>
                    <a:lstStyle/>
                    <a:p>
                      <a:pPr algn="l">
                        <a:spcAft>
                          <a:spcPts val="0"/>
                        </a:spcAft>
                      </a:pPr>
                      <a:r>
                        <a:rPr lang="en-GB" sz="2000" dirty="0">
                          <a:solidFill>
                            <a:schemeClr val="tx1"/>
                          </a:solidFill>
                          <a:effectLst/>
                        </a:rPr>
                        <a:t>04/10/2021</a:t>
                      </a:r>
                    </a:p>
                    <a:p>
                      <a:pPr algn="l">
                        <a:spcAft>
                          <a:spcPts val="0"/>
                        </a:spcAft>
                      </a:pPr>
                      <a:endParaRPr lang="en-GB" sz="1200" dirty="0">
                        <a:solidFill>
                          <a:schemeClr val="tx1"/>
                        </a:solidFill>
                        <a:effectLst/>
                        <a:latin typeface="Calibri"/>
                        <a:ea typeface="Calibri"/>
                      </a:endParaRPr>
                    </a:p>
                  </a:txBody>
                  <a:tcPr marL="68580" marR="68580" marT="0" marB="0" anchor="b"/>
                </a:tc>
                <a:extLst>
                  <a:ext uri="{0D108BD9-81ED-4DB2-BD59-A6C34878D82A}">
                    <a16:rowId xmlns:a16="http://schemas.microsoft.com/office/drawing/2014/main" val="10001"/>
                  </a:ext>
                </a:extLst>
              </a:tr>
              <a:tr h="317545">
                <a:tc>
                  <a:txBody>
                    <a:bodyPr/>
                    <a:lstStyle/>
                    <a:p>
                      <a:pPr algn="l">
                        <a:spcAft>
                          <a:spcPts val="0"/>
                        </a:spcAft>
                      </a:pPr>
                      <a:r>
                        <a:rPr lang="en-GB" sz="2000" dirty="0">
                          <a:solidFill>
                            <a:schemeClr val="bg1"/>
                          </a:solidFill>
                          <a:effectLst/>
                        </a:rPr>
                        <a:t>Deadline for receipt of nominations</a:t>
                      </a:r>
                      <a:endParaRPr lang="en-GB" sz="2000" dirty="0">
                        <a:solidFill>
                          <a:schemeClr val="bg1"/>
                        </a:solidFill>
                        <a:effectLst/>
                        <a:latin typeface="Calibri"/>
                        <a:ea typeface="Calibri"/>
                      </a:endParaRPr>
                    </a:p>
                  </a:txBody>
                  <a:tcPr marL="68580" marR="68580" marT="0" marB="0" anchor="b"/>
                </a:tc>
                <a:tc>
                  <a:txBody>
                    <a:bodyPr/>
                    <a:lstStyle/>
                    <a:p>
                      <a:pPr algn="l">
                        <a:spcAft>
                          <a:spcPts val="0"/>
                        </a:spcAft>
                      </a:pPr>
                      <a:r>
                        <a:rPr lang="en-GB" sz="2000" dirty="0">
                          <a:solidFill>
                            <a:schemeClr val="tx1"/>
                          </a:solidFill>
                          <a:effectLst/>
                        </a:rPr>
                        <a:t>01/11/2021</a:t>
                      </a:r>
                      <a:endParaRPr lang="en-GB" sz="2000" dirty="0">
                        <a:solidFill>
                          <a:schemeClr val="tx1"/>
                        </a:solidFill>
                        <a:effectLst/>
                        <a:latin typeface="Calibri"/>
                        <a:ea typeface="Calibri"/>
                      </a:endParaRPr>
                    </a:p>
                  </a:txBody>
                  <a:tcPr marL="68580" marR="68580" marT="0" marB="0" anchor="b"/>
                </a:tc>
                <a:extLst>
                  <a:ext uri="{0D108BD9-81ED-4DB2-BD59-A6C34878D82A}">
                    <a16:rowId xmlns:a16="http://schemas.microsoft.com/office/drawing/2014/main" val="10002"/>
                  </a:ext>
                </a:extLst>
              </a:tr>
              <a:tr h="635090">
                <a:tc>
                  <a:txBody>
                    <a:bodyPr/>
                    <a:lstStyle/>
                    <a:p>
                      <a:pPr algn="l">
                        <a:spcAft>
                          <a:spcPts val="0"/>
                        </a:spcAft>
                      </a:pPr>
                      <a:r>
                        <a:rPr lang="en-GB" sz="2000" dirty="0">
                          <a:solidFill>
                            <a:schemeClr val="bg1"/>
                          </a:solidFill>
                          <a:effectLst/>
                        </a:rPr>
                        <a:t>Publication of Statement of Nominations</a:t>
                      </a:r>
                    </a:p>
                    <a:p>
                      <a:pPr algn="l">
                        <a:spcAft>
                          <a:spcPts val="0"/>
                        </a:spcAft>
                      </a:pPr>
                      <a:endParaRPr lang="en-GB" sz="1400" dirty="0">
                        <a:solidFill>
                          <a:schemeClr val="bg1"/>
                        </a:solidFill>
                        <a:effectLst/>
                        <a:latin typeface="Calibri"/>
                        <a:ea typeface="Calibri"/>
                      </a:endParaRPr>
                    </a:p>
                  </a:txBody>
                  <a:tcPr marL="68580" marR="68580" marT="0" marB="0" anchor="b"/>
                </a:tc>
                <a:tc>
                  <a:txBody>
                    <a:bodyPr/>
                    <a:lstStyle/>
                    <a:p>
                      <a:pPr algn="l">
                        <a:spcAft>
                          <a:spcPts val="0"/>
                        </a:spcAft>
                      </a:pPr>
                      <a:r>
                        <a:rPr lang="en-GB" sz="2000" dirty="0">
                          <a:solidFill>
                            <a:schemeClr val="tx1"/>
                          </a:solidFill>
                          <a:effectLst/>
                        </a:rPr>
                        <a:t>02/11/2021</a:t>
                      </a:r>
                    </a:p>
                    <a:p>
                      <a:pPr algn="l">
                        <a:spcAft>
                          <a:spcPts val="0"/>
                        </a:spcAft>
                      </a:pPr>
                      <a:endParaRPr lang="en-GB" sz="1400" dirty="0">
                        <a:solidFill>
                          <a:schemeClr val="tx1"/>
                        </a:solidFill>
                        <a:effectLst/>
                        <a:latin typeface="Calibri"/>
                        <a:ea typeface="Calibri"/>
                      </a:endParaRPr>
                    </a:p>
                  </a:txBody>
                  <a:tcPr marL="68580" marR="68580" marT="0" marB="0" anchor="b"/>
                </a:tc>
                <a:extLst>
                  <a:ext uri="{0D108BD9-81ED-4DB2-BD59-A6C34878D82A}">
                    <a16:rowId xmlns:a16="http://schemas.microsoft.com/office/drawing/2014/main" val="10003"/>
                  </a:ext>
                </a:extLst>
              </a:tr>
              <a:tr h="317545">
                <a:tc>
                  <a:txBody>
                    <a:bodyPr/>
                    <a:lstStyle/>
                    <a:p>
                      <a:pPr algn="l">
                        <a:spcAft>
                          <a:spcPts val="0"/>
                        </a:spcAft>
                      </a:pPr>
                      <a:r>
                        <a:rPr lang="en-GB" sz="2000" dirty="0">
                          <a:solidFill>
                            <a:schemeClr val="bg1"/>
                          </a:solidFill>
                          <a:effectLst/>
                        </a:rPr>
                        <a:t>Deadline for candidate withdrawals</a:t>
                      </a:r>
                      <a:endParaRPr lang="en-GB" sz="2000" dirty="0">
                        <a:solidFill>
                          <a:schemeClr val="bg1"/>
                        </a:solidFill>
                        <a:effectLst/>
                        <a:latin typeface="Calibri"/>
                        <a:ea typeface="Calibri"/>
                      </a:endParaRPr>
                    </a:p>
                  </a:txBody>
                  <a:tcPr marL="68580" marR="68580" marT="0" marB="0" anchor="b"/>
                </a:tc>
                <a:tc>
                  <a:txBody>
                    <a:bodyPr/>
                    <a:lstStyle/>
                    <a:p>
                      <a:pPr algn="l">
                        <a:spcAft>
                          <a:spcPts val="0"/>
                        </a:spcAft>
                      </a:pPr>
                      <a:r>
                        <a:rPr lang="en-GB" sz="2000" dirty="0">
                          <a:solidFill>
                            <a:schemeClr val="tx1"/>
                          </a:solidFill>
                          <a:effectLst/>
                        </a:rPr>
                        <a:t>04/11/2021</a:t>
                      </a:r>
                      <a:endParaRPr lang="en-GB" sz="2000" dirty="0">
                        <a:solidFill>
                          <a:schemeClr val="tx1"/>
                        </a:solidFill>
                        <a:effectLst/>
                        <a:latin typeface="Calibri"/>
                        <a:ea typeface="Calibri"/>
                      </a:endParaRPr>
                    </a:p>
                  </a:txBody>
                  <a:tcPr marL="68580" marR="68580" marT="0" marB="0" anchor="b"/>
                </a:tc>
                <a:extLst>
                  <a:ext uri="{0D108BD9-81ED-4DB2-BD59-A6C34878D82A}">
                    <a16:rowId xmlns:a16="http://schemas.microsoft.com/office/drawing/2014/main" val="10004"/>
                  </a:ext>
                </a:extLst>
              </a:tr>
              <a:tr h="317545">
                <a:tc>
                  <a:txBody>
                    <a:bodyPr/>
                    <a:lstStyle/>
                    <a:p>
                      <a:pPr algn="l">
                        <a:spcAft>
                          <a:spcPts val="0"/>
                        </a:spcAft>
                      </a:pPr>
                      <a:r>
                        <a:rPr lang="en-GB" sz="2000" b="0" dirty="0">
                          <a:solidFill>
                            <a:srgbClr val="FF0000"/>
                          </a:solidFill>
                          <a:effectLst/>
                        </a:rPr>
                        <a:t>Notice of Poll/Issue of ballot packs</a:t>
                      </a:r>
                      <a:endParaRPr lang="en-GB" sz="2000" b="0" dirty="0">
                        <a:solidFill>
                          <a:srgbClr val="FF0000"/>
                        </a:solidFill>
                        <a:effectLst/>
                        <a:latin typeface="Calibri"/>
                        <a:ea typeface="Calibri"/>
                      </a:endParaRPr>
                    </a:p>
                  </a:txBody>
                  <a:tcPr marL="68580" marR="68580" marT="0" marB="0" anchor="b"/>
                </a:tc>
                <a:tc>
                  <a:txBody>
                    <a:bodyPr/>
                    <a:lstStyle/>
                    <a:p>
                      <a:pPr algn="l">
                        <a:spcAft>
                          <a:spcPts val="0"/>
                        </a:spcAft>
                      </a:pPr>
                      <a:r>
                        <a:rPr lang="en-GB" sz="2000" dirty="0">
                          <a:solidFill>
                            <a:srgbClr val="FF0000"/>
                          </a:solidFill>
                          <a:effectLst/>
                        </a:rPr>
                        <a:t>19/11/2021</a:t>
                      </a:r>
                      <a:endParaRPr lang="en-GB" sz="2000" dirty="0">
                        <a:solidFill>
                          <a:srgbClr val="FF0000"/>
                        </a:solidFill>
                        <a:effectLst/>
                        <a:latin typeface="Calibri"/>
                        <a:ea typeface="Calibri"/>
                      </a:endParaRPr>
                    </a:p>
                  </a:txBody>
                  <a:tcPr marL="68580" marR="68580" marT="0" marB="0" anchor="b"/>
                </a:tc>
                <a:extLst>
                  <a:ext uri="{0D108BD9-81ED-4DB2-BD59-A6C34878D82A}">
                    <a16:rowId xmlns:a16="http://schemas.microsoft.com/office/drawing/2014/main" val="10005"/>
                  </a:ext>
                </a:extLst>
              </a:tr>
              <a:tr h="317545">
                <a:tc>
                  <a:txBody>
                    <a:bodyPr/>
                    <a:lstStyle/>
                    <a:p>
                      <a:pPr algn="l">
                        <a:spcAft>
                          <a:spcPts val="0"/>
                        </a:spcAft>
                      </a:pPr>
                      <a:r>
                        <a:rPr lang="en-GB" sz="2000" dirty="0">
                          <a:solidFill>
                            <a:schemeClr val="bg1"/>
                          </a:solidFill>
                          <a:effectLst/>
                        </a:rPr>
                        <a:t>Close of Poll 5.00pm</a:t>
                      </a:r>
                      <a:endParaRPr lang="en-GB" sz="2000" dirty="0">
                        <a:solidFill>
                          <a:schemeClr val="bg1"/>
                        </a:solidFill>
                        <a:effectLst/>
                        <a:latin typeface="Calibri"/>
                        <a:ea typeface="Calibri"/>
                      </a:endParaRPr>
                    </a:p>
                  </a:txBody>
                  <a:tcPr marL="68580" marR="68580" marT="0" marB="0" anchor="b"/>
                </a:tc>
                <a:tc>
                  <a:txBody>
                    <a:bodyPr/>
                    <a:lstStyle/>
                    <a:p>
                      <a:pPr algn="l">
                        <a:spcAft>
                          <a:spcPts val="0"/>
                        </a:spcAft>
                      </a:pPr>
                      <a:r>
                        <a:rPr lang="en-GB" sz="2000" dirty="0">
                          <a:solidFill>
                            <a:schemeClr val="tx1"/>
                          </a:solidFill>
                          <a:effectLst/>
                        </a:rPr>
                        <a:t>10/12/2021</a:t>
                      </a:r>
                      <a:endParaRPr lang="en-GB" sz="2000" dirty="0">
                        <a:solidFill>
                          <a:schemeClr val="tx1"/>
                        </a:solidFill>
                        <a:effectLst/>
                        <a:latin typeface="Calibri"/>
                        <a:ea typeface="Calibri"/>
                      </a:endParaRPr>
                    </a:p>
                  </a:txBody>
                  <a:tcPr marL="68580" marR="68580" marT="0" marB="0" anchor="b"/>
                </a:tc>
                <a:extLst>
                  <a:ext uri="{0D108BD9-81ED-4DB2-BD59-A6C34878D82A}">
                    <a16:rowId xmlns:a16="http://schemas.microsoft.com/office/drawing/2014/main" val="10006"/>
                  </a:ext>
                </a:extLst>
              </a:tr>
              <a:tr h="317545">
                <a:tc>
                  <a:txBody>
                    <a:bodyPr/>
                    <a:lstStyle/>
                    <a:p>
                      <a:pPr algn="l">
                        <a:spcAft>
                          <a:spcPts val="0"/>
                        </a:spcAft>
                      </a:pPr>
                      <a:r>
                        <a:rPr lang="en-GB" sz="2000" dirty="0">
                          <a:solidFill>
                            <a:schemeClr val="bg1"/>
                          </a:solidFill>
                          <a:effectLst/>
                        </a:rPr>
                        <a:t>Count and Declaration of Result</a:t>
                      </a:r>
                      <a:endParaRPr lang="en-GB" sz="2000" dirty="0">
                        <a:solidFill>
                          <a:schemeClr val="bg1"/>
                        </a:solidFill>
                        <a:effectLst/>
                        <a:latin typeface="Calibri"/>
                        <a:ea typeface="Calibri"/>
                      </a:endParaRPr>
                    </a:p>
                  </a:txBody>
                  <a:tcPr marL="68580" marR="68580" marT="0" marB="0" anchor="b"/>
                </a:tc>
                <a:tc>
                  <a:txBody>
                    <a:bodyPr/>
                    <a:lstStyle/>
                    <a:p>
                      <a:pPr algn="l">
                        <a:spcAft>
                          <a:spcPts val="0"/>
                        </a:spcAft>
                      </a:pPr>
                      <a:r>
                        <a:rPr lang="en-GB" sz="2000" dirty="0">
                          <a:solidFill>
                            <a:schemeClr val="tx1"/>
                          </a:solidFill>
                          <a:effectLst/>
                        </a:rPr>
                        <a:t>13/12/2021</a:t>
                      </a:r>
                      <a:endParaRPr lang="en-GB" sz="2000" dirty="0">
                        <a:solidFill>
                          <a:schemeClr val="tx1"/>
                        </a:solidFill>
                        <a:effectLst/>
                        <a:latin typeface="Calibri"/>
                        <a:ea typeface="Calibri"/>
                      </a:endParaRPr>
                    </a:p>
                  </a:txBody>
                  <a:tcPr marL="68580" marR="68580" marT="0"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9364809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467544" y="1754313"/>
            <a:ext cx="6347048" cy="30249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3476">
              <a:spcBef>
                <a:spcPts val="1687"/>
              </a:spcBef>
              <a:buClr>
                <a:srgbClr val="0070C0"/>
              </a:buClr>
              <a:buSzPct val="120000"/>
              <a:buNone/>
              <a:defRPr sz="1800"/>
            </a:pPr>
            <a:endParaRPr lang="en-GB" sz="1800" dirty="0">
              <a:solidFill>
                <a:prstClr val="black"/>
              </a:solidFill>
              <a:uFill>
                <a:solidFill/>
              </a:uFill>
              <a:latin typeface="Calibri" panose="020F0502020204030204" pitchFamily="34" charset="0"/>
              <a:ea typeface="Arial"/>
              <a:cs typeface="Arial"/>
              <a:sym typeface="Arial"/>
            </a:endParaRPr>
          </a:p>
        </p:txBody>
      </p:sp>
      <p:sp>
        <p:nvSpPr>
          <p:cNvPr id="3" name="Title 1"/>
          <p:cNvSpPr txBox="1">
            <a:spLocks/>
          </p:cNvSpPr>
          <p:nvPr/>
        </p:nvSpPr>
        <p:spPr>
          <a:xfrm>
            <a:off x="323528" y="1191344"/>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b="1" dirty="0">
              <a:solidFill>
                <a:srgbClr val="002060"/>
              </a:solidFill>
              <a:latin typeface="Calibri" panose="020F0502020204030204" pitchFamily="34" charset="0"/>
            </a:endParaRPr>
          </a:p>
        </p:txBody>
      </p:sp>
      <p:graphicFrame>
        <p:nvGraphicFramePr>
          <p:cNvPr id="4" name="Table 3">
            <a:extLst>
              <a:ext uri="{FF2B5EF4-FFF2-40B4-BE49-F238E27FC236}">
                <a16:creationId xmlns:a16="http://schemas.microsoft.com/office/drawing/2014/main" id="{9125AFC4-4ED2-4641-BFC0-7474B3B048A4}"/>
              </a:ext>
            </a:extLst>
          </p:cNvPr>
          <p:cNvGraphicFramePr>
            <a:graphicFrameLocks noGrp="1"/>
          </p:cNvGraphicFramePr>
          <p:nvPr/>
        </p:nvGraphicFramePr>
        <p:xfrm>
          <a:off x="611560" y="2204864"/>
          <a:ext cx="5760640" cy="2541585"/>
        </p:xfrm>
        <a:graphic>
          <a:graphicData uri="http://schemas.openxmlformats.org/drawingml/2006/table">
            <a:tbl>
              <a:tblPr firstRow="1" firstCol="1" bandRow="1">
                <a:tableStyleId>{5C22544A-7EE6-4342-B048-85BDC9FD1C3A}</a:tableStyleId>
              </a:tblPr>
              <a:tblGrid>
                <a:gridCol w="3929565">
                  <a:extLst>
                    <a:ext uri="{9D8B030D-6E8A-4147-A177-3AD203B41FA5}">
                      <a16:colId xmlns:a16="http://schemas.microsoft.com/office/drawing/2014/main" val="3047037614"/>
                    </a:ext>
                  </a:extLst>
                </a:gridCol>
                <a:gridCol w="1831075">
                  <a:extLst>
                    <a:ext uri="{9D8B030D-6E8A-4147-A177-3AD203B41FA5}">
                      <a16:colId xmlns:a16="http://schemas.microsoft.com/office/drawing/2014/main" val="1359810559"/>
                    </a:ext>
                  </a:extLst>
                </a:gridCol>
              </a:tblGrid>
              <a:tr h="508317">
                <a:tc>
                  <a:txBody>
                    <a:bodyPr/>
                    <a:lstStyle/>
                    <a:p>
                      <a:pPr>
                        <a:lnSpc>
                          <a:spcPct val="107000"/>
                        </a:lnSpc>
                      </a:pPr>
                      <a:r>
                        <a:rPr lang="en-GB" sz="2400" b="1" dirty="0">
                          <a:solidFill>
                            <a:schemeClr val="bg1"/>
                          </a:solidFill>
                          <a:effectLst/>
                        </a:rPr>
                        <a:t>Constituency</a:t>
                      </a:r>
                      <a:endParaRPr lang="en-GB"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2400" b="1">
                          <a:solidFill>
                            <a:schemeClr val="bg1"/>
                          </a:solidFill>
                          <a:effectLst/>
                        </a:rPr>
                        <a:t>Seats</a:t>
                      </a:r>
                      <a:endParaRPr lang="en-GB" sz="2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5786775"/>
                  </a:ext>
                </a:extLst>
              </a:tr>
              <a:tr h="508317">
                <a:tc>
                  <a:txBody>
                    <a:bodyPr/>
                    <a:lstStyle/>
                    <a:p>
                      <a:pPr>
                        <a:lnSpc>
                          <a:spcPct val="107000"/>
                        </a:lnSpc>
                      </a:pPr>
                      <a:r>
                        <a:rPr lang="en-GB" sz="2400" b="0" dirty="0">
                          <a:solidFill>
                            <a:schemeClr val="bg1"/>
                          </a:solidFill>
                          <a:effectLst/>
                        </a:rPr>
                        <a:t>Birkenhead</a:t>
                      </a:r>
                      <a:endParaRPr lang="en-GB"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2400" b="0" dirty="0">
                          <a:solidFill>
                            <a:schemeClr val="tx1"/>
                          </a:solidFill>
                          <a:effectLst/>
                        </a:rPr>
                        <a:t>2</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11537039"/>
                  </a:ext>
                </a:extLst>
              </a:tr>
              <a:tr h="508317">
                <a:tc>
                  <a:txBody>
                    <a:bodyPr/>
                    <a:lstStyle/>
                    <a:p>
                      <a:pPr>
                        <a:lnSpc>
                          <a:spcPct val="107000"/>
                        </a:lnSpc>
                      </a:pPr>
                      <a:r>
                        <a:rPr lang="en-GB" sz="2400" b="0" dirty="0">
                          <a:solidFill>
                            <a:schemeClr val="bg1"/>
                          </a:solidFill>
                          <a:effectLst/>
                        </a:rPr>
                        <a:t>South Wirral/Neston</a:t>
                      </a:r>
                      <a:endParaRPr lang="en-GB"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2400" b="0" dirty="0">
                          <a:solidFill>
                            <a:schemeClr val="tx1"/>
                          </a:solidFill>
                          <a:effectLst/>
                        </a:rPr>
                        <a:t>1</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55293127"/>
                  </a:ext>
                </a:extLst>
              </a:tr>
              <a:tr h="508317">
                <a:tc>
                  <a:txBody>
                    <a:bodyPr/>
                    <a:lstStyle/>
                    <a:p>
                      <a:pPr>
                        <a:lnSpc>
                          <a:spcPct val="107000"/>
                        </a:lnSpc>
                      </a:pPr>
                      <a:r>
                        <a:rPr lang="en-GB" sz="2400" b="0">
                          <a:solidFill>
                            <a:schemeClr val="bg1"/>
                          </a:solidFill>
                          <a:effectLst/>
                        </a:rPr>
                        <a:t>Staff</a:t>
                      </a:r>
                      <a:endParaRPr lang="en-GB"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2400" b="0" dirty="0">
                          <a:solidFill>
                            <a:schemeClr val="tx1"/>
                          </a:solidFill>
                          <a:effectLst/>
                        </a:rPr>
                        <a:t>1</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54295907"/>
                  </a:ext>
                </a:extLst>
              </a:tr>
              <a:tr h="508317">
                <a:tc>
                  <a:txBody>
                    <a:bodyPr/>
                    <a:lstStyle/>
                    <a:p>
                      <a:pPr>
                        <a:lnSpc>
                          <a:spcPct val="107000"/>
                        </a:lnSpc>
                      </a:pPr>
                      <a:r>
                        <a:rPr lang="en-GB" sz="2400" b="0">
                          <a:solidFill>
                            <a:schemeClr val="bg1"/>
                          </a:solidFill>
                          <a:effectLst/>
                        </a:rPr>
                        <a:t>Wallasey</a:t>
                      </a:r>
                      <a:endParaRPr lang="en-GB"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pPr>
                      <a:r>
                        <a:rPr lang="en-GB" sz="2400" b="0" dirty="0">
                          <a:solidFill>
                            <a:schemeClr val="tx1"/>
                          </a:solidFill>
                          <a:effectLst/>
                        </a:rPr>
                        <a:t>2</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40337110"/>
                  </a:ext>
                </a:extLst>
              </a:tr>
            </a:tbl>
          </a:graphicData>
        </a:graphic>
      </p:graphicFrame>
      <p:sp>
        <p:nvSpPr>
          <p:cNvPr id="6" name="TextBox 5">
            <a:extLst>
              <a:ext uri="{FF2B5EF4-FFF2-40B4-BE49-F238E27FC236}">
                <a16:creationId xmlns:a16="http://schemas.microsoft.com/office/drawing/2014/main" id="{3C4B188D-E247-413A-A24D-D66E515A1873}"/>
              </a:ext>
            </a:extLst>
          </p:cNvPr>
          <p:cNvSpPr txBox="1"/>
          <p:nvPr/>
        </p:nvSpPr>
        <p:spPr>
          <a:xfrm>
            <a:off x="208572" y="1199654"/>
            <a:ext cx="8229600" cy="584775"/>
          </a:xfrm>
          <a:prstGeom prst="rect">
            <a:avLst/>
          </a:prstGeom>
          <a:noFill/>
        </p:spPr>
        <p:txBody>
          <a:bodyPr wrap="square" rtlCol="0">
            <a:spAutoFit/>
          </a:bodyPr>
          <a:lstStyle/>
          <a:p>
            <a:pPr>
              <a:buClr>
                <a:srgbClr val="0070C0"/>
              </a:buClr>
            </a:pPr>
            <a:r>
              <a:rPr lang="en-GB" sz="3200" b="1" dirty="0">
                <a:solidFill>
                  <a:srgbClr val="002060"/>
                </a:solidFill>
              </a:rPr>
              <a:t>Council of Governor Election - available seats</a:t>
            </a:r>
          </a:p>
        </p:txBody>
      </p:sp>
    </p:spTree>
    <p:extLst>
      <p:ext uri="{BB962C8B-B14F-4D97-AF65-F5344CB8AC3E}">
        <p14:creationId xmlns:p14="http://schemas.microsoft.com/office/powerpoint/2010/main" val="40749124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796DE0-1F2C-4946-A447-58D43B657E76}"/>
              </a:ext>
            </a:extLst>
          </p:cNvPr>
          <p:cNvSpPr txBox="1"/>
          <p:nvPr/>
        </p:nvSpPr>
        <p:spPr>
          <a:xfrm>
            <a:off x="323528" y="1178749"/>
            <a:ext cx="8352928" cy="954107"/>
          </a:xfrm>
          <a:prstGeom prst="rect">
            <a:avLst/>
          </a:prstGeom>
          <a:noFill/>
        </p:spPr>
        <p:txBody>
          <a:bodyPr wrap="square" rtlCol="0">
            <a:spAutoFit/>
          </a:bodyPr>
          <a:lstStyle/>
          <a:p>
            <a:r>
              <a:rPr lang="en-GB" sz="2800" b="1" dirty="0">
                <a:solidFill>
                  <a:srgbClr val="002060"/>
                </a:solidFill>
              </a:rPr>
              <a:t>What some of our service users and their families have said about us…</a:t>
            </a:r>
          </a:p>
        </p:txBody>
      </p:sp>
      <p:sp>
        <p:nvSpPr>
          <p:cNvPr id="3" name="TextBox 2">
            <a:extLst>
              <a:ext uri="{FF2B5EF4-FFF2-40B4-BE49-F238E27FC236}">
                <a16:creationId xmlns:a16="http://schemas.microsoft.com/office/drawing/2014/main" id="{DCF1A017-C040-443E-81BA-D05B9DF5DCB3}"/>
              </a:ext>
            </a:extLst>
          </p:cNvPr>
          <p:cNvSpPr txBox="1"/>
          <p:nvPr/>
        </p:nvSpPr>
        <p:spPr>
          <a:xfrm>
            <a:off x="323528" y="2420888"/>
            <a:ext cx="3384376" cy="1600438"/>
          </a:xfrm>
          <a:prstGeom prst="rect">
            <a:avLst/>
          </a:prstGeom>
          <a:noFill/>
        </p:spPr>
        <p:txBody>
          <a:bodyPr wrap="square" rtlCol="0">
            <a:spAutoFit/>
          </a:bodyPr>
          <a:lstStyle/>
          <a:p>
            <a:r>
              <a:rPr lang="en-GB" sz="1600" b="1" dirty="0">
                <a:effectLst/>
                <a:latin typeface="Calibri" panose="020F0502020204030204" pitchFamily="34" charset="0"/>
                <a:ea typeface="Calibri" panose="020F0502020204030204" pitchFamily="34" charset="0"/>
              </a:rPr>
              <a:t> “</a:t>
            </a:r>
            <a:r>
              <a:rPr lang="en-GB" sz="1600" b="1" i="1" dirty="0">
                <a:effectLst/>
                <a:latin typeface="Calibri" panose="020F0502020204030204" pitchFamily="34" charset="0"/>
                <a:ea typeface="Calibri" panose="020F0502020204030204" pitchFamily="34" charset="0"/>
              </a:rPr>
              <a:t>First class, professional, caring, compassionate service for which I am very grateful. Cannot praise it enough”</a:t>
            </a:r>
            <a:r>
              <a:rPr lang="en-GB" sz="1600" b="1" dirty="0">
                <a:effectLst/>
                <a:latin typeface="Calibri" panose="020F0502020204030204" pitchFamily="34" charset="0"/>
                <a:ea typeface="Calibri" panose="020F0502020204030204" pitchFamily="34" charset="0"/>
              </a:rPr>
              <a:t>.</a:t>
            </a:r>
          </a:p>
          <a:p>
            <a:r>
              <a:rPr lang="en-GB" sz="1600" b="1" dirty="0">
                <a:solidFill>
                  <a:srgbClr val="0070C0"/>
                </a:solidFill>
                <a:effectLst/>
                <a:latin typeface="Calibri" panose="020F0502020204030204" pitchFamily="34" charset="0"/>
                <a:ea typeface="Calibri" panose="020F0502020204030204" pitchFamily="34" charset="0"/>
              </a:rPr>
              <a:t>Bladder and Bowel Service</a:t>
            </a:r>
          </a:p>
          <a:p>
            <a:endParaRPr lang="en-GB" dirty="0"/>
          </a:p>
        </p:txBody>
      </p:sp>
      <p:sp>
        <p:nvSpPr>
          <p:cNvPr id="4" name="TextBox 3">
            <a:extLst>
              <a:ext uri="{FF2B5EF4-FFF2-40B4-BE49-F238E27FC236}">
                <a16:creationId xmlns:a16="http://schemas.microsoft.com/office/drawing/2014/main" id="{3829D26B-BA1A-487D-9D25-38826327BCB4}"/>
              </a:ext>
            </a:extLst>
          </p:cNvPr>
          <p:cNvSpPr txBox="1"/>
          <p:nvPr/>
        </p:nvSpPr>
        <p:spPr>
          <a:xfrm>
            <a:off x="4100704" y="1999873"/>
            <a:ext cx="4752528" cy="1077218"/>
          </a:xfrm>
          <a:prstGeom prst="rect">
            <a:avLst/>
          </a:prstGeom>
          <a:noFill/>
        </p:spPr>
        <p:txBody>
          <a:bodyPr wrap="square" rtlCol="0">
            <a:spAutoFit/>
          </a:bodyPr>
          <a:lstStyle/>
          <a:p>
            <a:r>
              <a:rPr lang="en-GB" sz="1600" b="1" dirty="0">
                <a:effectLst/>
                <a:latin typeface="Calibri" panose="020F0502020204030204" pitchFamily="34" charset="0"/>
                <a:ea typeface="Calibri" panose="020F0502020204030204" pitchFamily="34" charset="0"/>
              </a:rPr>
              <a:t>“</a:t>
            </a:r>
            <a:r>
              <a:rPr lang="en-GB" sz="1600" b="1" i="1" dirty="0">
                <a:effectLst/>
                <a:latin typeface="Calibri" panose="020F0502020204030204" pitchFamily="34" charset="0"/>
                <a:ea typeface="Calibri" panose="020F0502020204030204" pitchFamily="34" charset="0"/>
              </a:rPr>
              <a:t>Lisa has been our assigned health visitor over the last 12 months or so. She has been incredibly supportive to my son and our family</a:t>
            </a:r>
            <a:r>
              <a:rPr lang="en-GB" sz="1600" b="1" dirty="0">
                <a:effectLst/>
                <a:latin typeface="Calibri" panose="020F0502020204030204" pitchFamily="34" charset="0"/>
                <a:ea typeface="Calibri" panose="020F0502020204030204" pitchFamily="34" charset="0"/>
              </a:rPr>
              <a:t>”.</a:t>
            </a:r>
          </a:p>
          <a:p>
            <a:r>
              <a:rPr lang="en-GB" sz="1600" b="1" dirty="0">
                <a:solidFill>
                  <a:srgbClr val="0070C0"/>
                </a:solidFill>
                <a:effectLst/>
                <a:latin typeface="Calibri" panose="020F0502020204030204" pitchFamily="34" charset="0"/>
                <a:ea typeface="Calibri" panose="020F0502020204030204" pitchFamily="34" charset="0"/>
              </a:rPr>
              <a:t>0-19+ Health and Wellbeing Service, Cheshire East</a:t>
            </a:r>
          </a:p>
        </p:txBody>
      </p:sp>
      <p:sp>
        <p:nvSpPr>
          <p:cNvPr id="6" name="TextBox 5">
            <a:extLst>
              <a:ext uri="{FF2B5EF4-FFF2-40B4-BE49-F238E27FC236}">
                <a16:creationId xmlns:a16="http://schemas.microsoft.com/office/drawing/2014/main" id="{5026F5F2-7A9C-46E0-9778-B23FBEB684E6}"/>
              </a:ext>
            </a:extLst>
          </p:cNvPr>
          <p:cNvSpPr txBox="1"/>
          <p:nvPr/>
        </p:nvSpPr>
        <p:spPr>
          <a:xfrm>
            <a:off x="323528" y="4005064"/>
            <a:ext cx="3169774" cy="1569660"/>
          </a:xfrm>
          <a:prstGeom prst="rect">
            <a:avLst/>
          </a:prstGeom>
          <a:noFill/>
        </p:spPr>
        <p:txBody>
          <a:bodyPr wrap="square" rtlCol="0">
            <a:spAutoFit/>
          </a:bodyPr>
          <a:lstStyle/>
          <a:p>
            <a:r>
              <a:rPr lang="en-GB" sz="1600" b="1" dirty="0">
                <a:effectLst/>
                <a:latin typeface="Calibri" panose="020F0502020204030204" pitchFamily="34" charset="0"/>
                <a:ea typeface="Calibri" panose="020F0502020204030204" pitchFamily="34" charset="0"/>
              </a:rPr>
              <a:t>“</a:t>
            </a:r>
            <a:r>
              <a:rPr lang="en-GB" sz="1600" b="1" i="1" dirty="0">
                <a:effectLst/>
                <a:latin typeface="Calibri" panose="020F0502020204030204" pitchFamily="34" charset="0"/>
                <a:ea typeface="Calibri" panose="020F0502020204030204" pitchFamily="34" charset="0"/>
              </a:rPr>
              <a:t>Amazing care and compassion, did more than was asked, over and above their remit, ultimate praise for Kathryn</a:t>
            </a:r>
            <a:r>
              <a:rPr lang="en-GB" sz="1600" b="1" dirty="0">
                <a:effectLst/>
                <a:latin typeface="Calibri" panose="020F0502020204030204" pitchFamily="34" charset="0"/>
                <a:ea typeface="Calibri" panose="020F0502020204030204" pitchFamily="34" charset="0"/>
              </a:rPr>
              <a:t>”.</a:t>
            </a:r>
          </a:p>
          <a:p>
            <a:r>
              <a:rPr lang="en-GB" sz="1600" b="1" dirty="0">
                <a:solidFill>
                  <a:srgbClr val="0070C0"/>
                </a:solidFill>
                <a:effectLst/>
                <a:latin typeface="Calibri" panose="020F0502020204030204" pitchFamily="34" charset="0"/>
                <a:ea typeface="Calibri" panose="020F0502020204030204" pitchFamily="34" charset="0"/>
              </a:rPr>
              <a:t>Community Integrated Response Team - Rapid Community Response</a:t>
            </a:r>
          </a:p>
        </p:txBody>
      </p:sp>
      <p:sp>
        <p:nvSpPr>
          <p:cNvPr id="7" name="TextBox 6">
            <a:extLst>
              <a:ext uri="{FF2B5EF4-FFF2-40B4-BE49-F238E27FC236}">
                <a16:creationId xmlns:a16="http://schemas.microsoft.com/office/drawing/2014/main" id="{C7822587-03A7-43E1-9152-FECFFD2C0B1F}"/>
              </a:ext>
            </a:extLst>
          </p:cNvPr>
          <p:cNvSpPr txBox="1"/>
          <p:nvPr/>
        </p:nvSpPr>
        <p:spPr>
          <a:xfrm>
            <a:off x="4100704" y="3284984"/>
            <a:ext cx="4732465" cy="1323439"/>
          </a:xfrm>
          <a:prstGeom prst="rect">
            <a:avLst/>
          </a:prstGeom>
          <a:noFill/>
        </p:spPr>
        <p:txBody>
          <a:bodyPr wrap="square" rtlCol="0">
            <a:spAutoFit/>
          </a:bodyPr>
          <a:lstStyle/>
          <a:p>
            <a:r>
              <a:rPr lang="en-GB" sz="1600" b="1" dirty="0">
                <a:effectLst/>
                <a:latin typeface="Calibri" panose="020F0502020204030204" pitchFamily="34" charset="0"/>
                <a:ea typeface="Calibri" panose="020F0502020204030204" pitchFamily="34" charset="0"/>
              </a:rPr>
              <a:t>"</a:t>
            </a:r>
            <a:r>
              <a:rPr lang="en-GB" sz="1600" b="1" i="1" dirty="0">
                <a:effectLst/>
                <a:latin typeface="Calibri" panose="020F0502020204030204" pitchFamily="34" charset="0"/>
                <a:ea typeface="Calibri" panose="020F0502020204030204" pitchFamily="34" charset="0"/>
              </a:rPr>
              <a:t>Care has been outstanding all the way through, listens well and is compassionate. Puts me at ease when anxious and helped me move forward. Help night and day.”</a:t>
            </a:r>
            <a:endParaRPr lang="en-GB" sz="1600" b="1" dirty="0">
              <a:effectLst/>
              <a:latin typeface="Calibri" panose="020F0502020204030204" pitchFamily="34" charset="0"/>
              <a:ea typeface="Calibri" panose="020F0502020204030204" pitchFamily="34" charset="0"/>
            </a:endParaRPr>
          </a:p>
          <a:p>
            <a:r>
              <a:rPr lang="en-GB" sz="1600" b="1" dirty="0">
                <a:solidFill>
                  <a:srgbClr val="0070C0"/>
                </a:solidFill>
                <a:effectLst/>
                <a:latin typeface="Calibri" panose="020F0502020204030204" pitchFamily="34" charset="0"/>
                <a:ea typeface="Calibri" panose="020F0502020204030204" pitchFamily="34" charset="0"/>
              </a:rPr>
              <a:t>Community Intermediate Care Centre (Bluebell Ward)</a:t>
            </a:r>
          </a:p>
        </p:txBody>
      </p:sp>
      <p:sp>
        <p:nvSpPr>
          <p:cNvPr id="8" name="TextBox 7">
            <a:extLst>
              <a:ext uri="{FF2B5EF4-FFF2-40B4-BE49-F238E27FC236}">
                <a16:creationId xmlns:a16="http://schemas.microsoft.com/office/drawing/2014/main" id="{E8B92313-E599-44E1-990A-DBFCFDC66BF1}"/>
              </a:ext>
            </a:extLst>
          </p:cNvPr>
          <p:cNvSpPr txBox="1"/>
          <p:nvPr/>
        </p:nvSpPr>
        <p:spPr>
          <a:xfrm>
            <a:off x="4105996" y="4725144"/>
            <a:ext cx="4570460" cy="1323439"/>
          </a:xfrm>
          <a:prstGeom prst="rect">
            <a:avLst/>
          </a:prstGeom>
          <a:noFill/>
        </p:spPr>
        <p:txBody>
          <a:bodyPr wrap="square" rtlCol="0">
            <a:spAutoFit/>
          </a:bodyPr>
          <a:lstStyle/>
          <a:p>
            <a:r>
              <a:rPr lang="en-GB" sz="1600" b="1" i="1" dirty="0">
                <a:effectLst/>
                <a:latin typeface="Calibri" panose="020F0502020204030204" pitchFamily="34" charset="0"/>
                <a:ea typeface="Calibri" panose="020F0502020204030204" pitchFamily="34" charset="0"/>
              </a:rPr>
              <a:t>“A massive thank you to Nurse Practitioner Dave and Student Nurse Cath at the Urgent Care Centre. Their kindness, humour and rapport skills were second to none - I can't praise them enough”.</a:t>
            </a:r>
          </a:p>
          <a:p>
            <a:r>
              <a:rPr lang="en-GB" sz="1600" b="1" dirty="0">
                <a:solidFill>
                  <a:srgbClr val="0070C0"/>
                </a:solidFill>
                <a:effectLst/>
                <a:latin typeface="Calibri" panose="020F0502020204030204" pitchFamily="34" charset="0"/>
                <a:ea typeface="Calibri" panose="020F0502020204030204" pitchFamily="34" charset="0"/>
              </a:rPr>
              <a:t>Urgent Treatment Centre</a:t>
            </a:r>
          </a:p>
        </p:txBody>
      </p:sp>
    </p:spTree>
    <p:extLst>
      <p:ext uri="{BB962C8B-B14F-4D97-AF65-F5344CB8AC3E}">
        <p14:creationId xmlns:p14="http://schemas.microsoft.com/office/powerpoint/2010/main" val="143350371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340768"/>
            <a:ext cx="8640960" cy="584775"/>
          </a:xfrm>
          <a:prstGeom prst="rect">
            <a:avLst/>
          </a:prstGeom>
          <a:noFill/>
        </p:spPr>
        <p:txBody>
          <a:bodyPr wrap="square" rtlCol="0">
            <a:spAutoFit/>
          </a:bodyPr>
          <a:lstStyle/>
          <a:p>
            <a:r>
              <a:rPr lang="en-GB" sz="3200" b="1" dirty="0">
                <a:solidFill>
                  <a:srgbClr val="002060"/>
                </a:solidFill>
              </a:rPr>
              <a:t>How to contact your governors?</a:t>
            </a:r>
          </a:p>
        </p:txBody>
      </p:sp>
      <p:sp>
        <p:nvSpPr>
          <p:cNvPr id="3" name="TextBox 2"/>
          <p:cNvSpPr txBox="1"/>
          <p:nvPr/>
        </p:nvSpPr>
        <p:spPr>
          <a:xfrm>
            <a:off x="395536" y="2060848"/>
            <a:ext cx="8259569" cy="3139321"/>
          </a:xfrm>
          <a:prstGeom prst="rect">
            <a:avLst/>
          </a:prstGeom>
          <a:noFill/>
        </p:spPr>
        <p:txBody>
          <a:bodyPr wrap="none" rtlCol="0">
            <a:spAutoFit/>
          </a:bodyPr>
          <a:lstStyle/>
          <a:p>
            <a:pPr marL="180000" indent="-180000">
              <a:buClr>
                <a:srgbClr val="0070C0"/>
              </a:buClr>
              <a:buFont typeface="Arial" pitchFamily="34" charset="0"/>
              <a:buChar char="•"/>
            </a:pPr>
            <a:r>
              <a:rPr lang="en-GB" sz="1800" dirty="0"/>
              <a:t>The Council of Governors is supported by the </a:t>
            </a:r>
            <a:r>
              <a:rPr lang="en-GB" sz="1800" b="1" dirty="0">
                <a:solidFill>
                  <a:srgbClr val="0070C0"/>
                </a:solidFill>
              </a:rPr>
              <a:t>Director of Corporate Affairs</a:t>
            </a:r>
          </a:p>
          <a:p>
            <a:pPr marL="180000" indent="-180000">
              <a:buClr>
                <a:srgbClr val="0070C0"/>
              </a:buClr>
              <a:buFont typeface="Arial" pitchFamily="34" charset="0"/>
              <a:buChar char="•"/>
            </a:pPr>
            <a:endParaRPr lang="en-GB" sz="1800" dirty="0"/>
          </a:p>
          <a:p>
            <a:pPr marL="180000" indent="-180000">
              <a:buClr>
                <a:srgbClr val="0070C0"/>
              </a:buClr>
              <a:buFont typeface="Arial" pitchFamily="34" charset="0"/>
              <a:buChar char="•"/>
            </a:pPr>
            <a:r>
              <a:rPr lang="en-GB" sz="1800" dirty="0"/>
              <a:t>You can contact any public or staff governor via the trust’s corporate office </a:t>
            </a:r>
            <a:br>
              <a:rPr lang="en-GB" sz="1800" dirty="0"/>
            </a:br>
            <a:r>
              <a:rPr lang="en-GB" sz="1800" dirty="0"/>
              <a:t>on 0151 651 3939 or via a contact form on our public website </a:t>
            </a:r>
            <a:br>
              <a:rPr lang="en-GB" sz="1800" dirty="0"/>
            </a:br>
            <a:r>
              <a:rPr lang="en-GB" sz="1800" dirty="0">
                <a:hlinkClick r:id="rId3"/>
              </a:rPr>
              <a:t>https://www.wchc.nhs.uk/about/board-governors/contacting-our-public-governors/</a:t>
            </a:r>
            <a:endParaRPr lang="en-GB" sz="1800" dirty="0"/>
          </a:p>
          <a:p>
            <a:pPr>
              <a:buClr>
                <a:srgbClr val="0070C0"/>
              </a:buClr>
            </a:pPr>
            <a:endParaRPr lang="en-GB" sz="1800" dirty="0"/>
          </a:p>
          <a:p>
            <a:pPr marL="180000" indent="-180000">
              <a:buClr>
                <a:srgbClr val="0070C0"/>
              </a:buClr>
              <a:buFont typeface="Arial" pitchFamily="34" charset="0"/>
              <a:buChar char="•"/>
            </a:pPr>
            <a:r>
              <a:rPr lang="en-GB" sz="1800" dirty="0"/>
              <a:t>All governors also attend many of the </a:t>
            </a:r>
            <a:r>
              <a:rPr lang="en-GB" sz="1800" b="1" dirty="0">
                <a:solidFill>
                  <a:srgbClr val="0070C0"/>
                </a:solidFill>
              </a:rPr>
              <a:t>Trust’s events </a:t>
            </a:r>
            <a:r>
              <a:rPr lang="en-GB" sz="1800" dirty="0"/>
              <a:t>and look forward to </a:t>
            </a:r>
            <a:br>
              <a:rPr lang="en-GB" sz="1800" dirty="0"/>
            </a:br>
            <a:r>
              <a:rPr lang="en-GB" sz="1800" dirty="0"/>
              <a:t>meeting with and speaking to members</a:t>
            </a:r>
          </a:p>
          <a:p>
            <a:pPr marL="180000" indent="-180000">
              <a:buClr>
                <a:srgbClr val="0070C0"/>
              </a:buClr>
              <a:buFont typeface="Arial" pitchFamily="34" charset="0"/>
              <a:buChar char="•"/>
            </a:pPr>
            <a:endParaRPr lang="en-GB" sz="1800" dirty="0"/>
          </a:p>
          <a:p>
            <a:pPr marL="180000" indent="-180000">
              <a:spcAft>
                <a:spcPts val="600"/>
              </a:spcAft>
              <a:buClr>
                <a:srgbClr val="0070C0"/>
              </a:buClr>
              <a:buFont typeface="Arial" pitchFamily="34" charset="0"/>
              <a:buChar char="•"/>
            </a:pPr>
            <a:r>
              <a:rPr lang="en-GB" sz="1800" dirty="0"/>
              <a:t>Don’t forget the </a:t>
            </a:r>
            <a:r>
              <a:rPr lang="en-GB" sz="1800" b="1" dirty="0">
                <a:solidFill>
                  <a:srgbClr val="0070C0"/>
                </a:solidFill>
              </a:rPr>
              <a:t>Trust Board of Directors </a:t>
            </a:r>
            <a:r>
              <a:rPr lang="en-GB" sz="1800" dirty="0"/>
              <a:t>meets in public bi-monthly and all </a:t>
            </a:r>
            <a:br>
              <a:rPr lang="en-GB" sz="1800" dirty="0"/>
            </a:br>
            <a:r>
              <a:rPr lang="en-GB" sz="1800" dirty="0"/>
              <a:t>agendas and papers are published on our website</a:t>
            </a:r>
          </a:p>
        </p:txBody>
      </p:sp>
    </p:spTree>
    <p:extLst>
      <p:ext uri="{BB962C8B-B14F-4D97-AF65-F5344CB8AC3E}">
        <p14:creationId xmlns:p14="http://schemas.microsoft.com/office/powerpoint/2010/main" val="58057020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457200" y="2132261"/>
            <a:ext cx="3466728" cy="30249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GB" sz="2800" dirty="0">
              <a:solidFill>
                <a:prstClr val="black"/>
              </a:solidFill>
            </a:endParaRPr>
          </a:p>
          <a:p>
            <a:pPr marL="0" indent="0">
              <a:buNone/>
            </a:pPr>
            <a:r>
              <a:rPr lang="en-GB" sz="4000" b="1" dirty="0">
                <a:solidFill>
                  <a:srgbClr val="002060"/>
                </a:solidFill>
              </a:rPr>
              <a:t>Looking ahead</a:t>
            </a:r>
          </a:p>
          <a:p>
            <a:pPr marL="0" indent="0">
              <a:buNone/>
            </a:pPr>
            <a:endParaRPr lang="en-GB" sz="2800" b="1" dirty="0">
              <a:solidFill>
                <a:prstClr val="black"/>
              </a:solidFill>
            </a:endParaRPr>
          </a:p>
          <a:p>
            <a:pPr marL="0" indent="0">
              <a:buNone/>
            </a:pPr>
            <a:r>
              <a:rPr lang="en-GB" sz="2800" b="1" dirty="0">
                <a:solidFill>
                  <a:srgbClr val="0070C0"/>
                </a:solidFill>
              </a:rPr>
              <a:t>Karen Howell</a:t>
            </a:r>
            <a:br>
              <a:rPr lang="en-GB" sz="4000" b="1" dirty="0">
                <a:solidFill>
                  <a:srgbClr val="1F497D"/>
                </a:solidFill>
              </a:rPr>
            </a:br>
            <a:r>
              <a:rPr lang="en-GB" sz="1800" dirty="0">
                <a:solidFill>
                  <a:prstClr val="black"/>
                </a:solidFill>
              </a:rPr>
              <a:t>Chief Executive</a:t>
            </a:r>
          </a:p>
          <a:p>
            <a:pPr marL="0" indent="0">
              <a:buNone/>
            </a:pPr>
            <a:endParaRPr lang="en-GB" sz="4000" b="1" dirty="0">
              <a:solidFill>
                <a:prstClr val="black"/>
              </a:solidFill>
            </a:endParaRPr>
          </a:p>
        </p:txBody>
      </p:sp>
      <p:sp>
        <p:nvSpPr>
          <p:cNvPr id="3" name="Title 1"/>
          <p:cNvSpPr txBox="1">
            <a:spLocks/>
          </p:cNvSpPr>
          <p:nvPr/>
        </p:nvSpPr>
        <p:spPr>
          <a:xfrm>
            <a:off x="457200" y="1191344"/>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b="1" dirty="0">
              <a:solidFill>
                <a:srgbClr val="002060"/>
              </a:solidFill>
              <a:latin typeface="Calibri" panose="020F050202020403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6FD39D10-7D0B-4A92-B3A9-6150A3043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088" y="2612798"/>
            <a:ext cx="4127712" cy="2063856"/>
          </a:xfrm>
          <a:prstGeom prst="rect">
            <a:avLst/>
          </a:prstGeom>
          <a:effectLst>
            <a:outerShdw blurRad="50800" dist="50800" dir="5400000" algn="ctr" rotWithShape="0">
              <a:schemeClr val="accent1"/>
            </a:outerShdw>
            <a:softEdge rad="0"/>
          </a:effectLst>
        </p:spPr>
      </p:pic>
    </p:spTree>
    <p:extLst>
      <p:ext uri="{BB962C8B-B14F-4D97-AF65-F5344CB8AC3E}">
        <p14:creationId xmlns:p14="http://schemas.microsoft.com/office/powerpoint/2010/main" val="410078801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457200" y="2132261"/>
            <a:ext cx="8435280" cy="35289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lvl="1" indent="-180000" defTabSz="913476">
              <a:spcBef>
                <a:spcPts val="1687"/>
              </a:spcBef>
              <a:buClr>
                <a:srgbClr val="0070C0"/>
              </a:buClr>
              <a:buSzPct val="120000"/>
              <a:buFont typeface="Arial" pitchFamily="34" charset="0"/>
              <a:buChar char="•"/>
              <a:defRPr sz="1800"/>
            </a:pPr>
            <a:endParaRPr lang="en-GB" sz="1800" dirty="0">
              <a:solidFill>
                <a:prstClr val="black"/>
              </a:solidFill>
              <a:uFill>
                <a:solidFill/>
              </a:uFill>
              <a:latin typeface="Calibri" panose="020F0502020204030204" pitchFamily="34" charset="0"/>
              <a:ea typeface="Arial"/>
              <a:cs typeface="Arial"/>
              <a:sym typeface="Arial"/>
            </a:endParaRPr>
          </a:p>
        </p:txBody>
      </p:sp>
      <p:sp>
        <p:nvSpPr>
          <p:cNvPr id="3" name="Title 1"/>
          <p:cNvSpPr txBox="1">
            <a:spLocks/>
          </p:cNvSpPr>
          <p:nvPr/>
        </p:nvSpPr>
        <p:spPr>
          <a:xfrm>
            <a:off x="457200" y="1052736"/>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rgbClr val="002060"/>
                </a:solidFill>
                <a:latin typeface="Calibri" panose="020F0502020204030204" pitchFamily="34" charset="0"/>
              </a:rPr>
              <a:t>Looking ahead </a:t>
            </a:r>
          </a:p>
        </p:txBody>
      </p:sp>
      <p:sp>
        <p:nvSpPr>
          <p:cNvPr id="5" name="TextBox 4"/>
          <p:cNvSpPr txBox="1"/>
          <p:nvPr/>
        </p:nvSpPr>
        <p:spPr>
          <a:xfrm>
            <a:off x="395537" y="1844824"/>
            <a:ext cx="8496943" cy="3770263"/>
          </a:xfrm>
          <a:prstGeom prst="rect">
            <a:avLst/>
          </a:prstGeom>
          <a:noFill/>
        </p:spPr>
        <p:txBody>
          <a:bodyPr wrap="square" rtlCol="0">
            <a:spAutoFit/>
          </a:bodyPr>
          <a:lstStyle/>
          <a:p>
            <a:pPr marL="180000" indent="-180000">
              <a:spcAft>
                <a:spcPts val="600"/>
              </a:spcAft>
              <a:buClr>
                <a:srgbClr val="0070C0"/>
              </a:buClr>
              <a:buFont typeface="Arial" pitchFamily="34" charset="0"/>
              <a:buChar char="•"/>
            </a:pPr>
            <a:r>
              <a:rPr lang="en-US" dirty="0"/>
              <a:t>The coming year will bring great </a:t>
            </a:r>
            <a:r>
              <a:rPr lang="en-US" b="1" dirty="0">
                <a:solidFill>
                  <a:srgbClr val="0070C0"/>
                </a:solidFill>
              </a:rPr>
              <a:t>challenges and opportunities </a:t>
            </a:r>
            <a:r>
              <a:rPr lang="en-US" dirty="0"/>
              <a:t>to work differently </a:t>
            </a:r>
          </a:p>
          <a:p>
            <a:pPr marL="180000" indent="-180000">
              <a:spcAft>
                <a:spcPts val="600"/>
              </a:spcAft>
              <a:buClr>
                <a:srgbClr val="0070C0"/>
              </a:buClr>
              <a:buFont typeface="Arial" pitchFamily="34" charset="0"/>
              <a:buChar char="•"/>
            </a:pPr>
            <a:r>
              <a:rPr lang="en-US" b="1" dirty="0">
                <a:solidFill>
                  <a:srgbClr val="0070C0"/>
                </a:solidFill>
              </a:rPr>
              <a:t>Our first challenge is simply the recovery from COVID-19</a:t>
            </a:r>
          </a:p>
          <a:p>
            <a:pPr marL="180000" indent="-180000">
              <a:spcAft>
                <a:spcPts val="600"/>
              </a:spcAft>
              <a:buClr>
                <a:srgbClr val="0070C0"/>
              </a:buClr>
              <a:buFont typeface="Arial" pitchFamily="34" charset="0"/>
              <a:buChar char="•"/>
            </a:pPr>
            <a:r>
              <a:rPr lang="en-US" dirty="0"/>
              <a:t>We will build on the use of </a:t>
            </a:r>
            <a:r>
              <a:rPr lang="en-US" b="1" dirty="0">
                <a:solidFill>
                  <a:srgbClr val="0070C0"/>
                </a:solidFill>
              </a:rPr>
              <a:t>digital technology </a:t>
            </a:r>
            <a:r>
              <a:rPr lang="en-US" dirty="0"/>
              <a:t>and agile ways of working </a:t>
            </a:r>
          </a:p>
          <a:p>
            <a:pPr marL="180000" indent="-180000">
              <a:spcAft>
                <a:spcPts val="600"/>
              </a:spcAft>
              <a:buClr>
                <a:srgbClr val="0070C0"/>
              </a:buClr>
              <a:buFont typeface="Arial" pitchFamily="34" charset="0"/>
              <a:buChar char="•"/>
            </a:pPr>
            <a:r>
              <a:rPr lang="en-US" dirty="0"/>
              <a:t>We will continue our strong focus on </a:t>
            </a:r>
            <a:r>
              <a:rPr lang="en-US" b="1" dirty="0">
                <a:solidFill>
                  <a:srgbClr val="0070C0"/>
                </a:solidFill>
              </a:rPr>
              <a:t>Quality Improvement </a:t>
            </a:r>
          </a:p>
          <a:p>
            <a:pPr marL="180000" indent="-180000">
              <a:spcAft>
                <a:spcPts val="600"/>
              </a:spcAft>
              <a:buClr>
                <a:srgbClr val="0070C0"/>
              </a:buClr>
              <a:buFont typeface="Arial" pitchFamily="34" charset="0"/>
              <a:buChar char="•"/>
            </a:pPr>
            <a:r>
              <a:rPr lang="en-US" dirty="0"/>
              <a:t>We will be </a:t>
            </a:r>
            <a:r>
              <a:rPr lang="en-US" b="1" dirty="0">
                <a:solidFill>
                  <a:srgbClr val="0070C0"/>
                </a:solidFill>
              </a:rPr>
              <a:t>reshaping our locality teams </a:t>
            </a:r>
            <a:r>
              <a:rPr lang="en-US" dirty="0"/>
              <a:t>to integrate with Primary Care Networks</a:t>
            </a:r>
          </a:p>
          <a:p>
            <a:pPr marL="180000" indent="-180000">
              <a:spcAft>
                <a:spcPts val="600"/>
              </a:spcAft>
              <a:buClr>
                <a:srgbClr val="0070C0"/>
              </a:buClr>
              <a:buFont typeface="Arial" pitchFamily="34" charset="0"/>
              <a:buChar char="•"/>
            </a:pPr>
            <a:r>
              <a:rPr lang="en-US" dirty="0"/>
              <a:t>We will be working with staff, partners and our local community to define our </a:t>
            </a:r>
            <a:r>
              <a:rPr lang="en-US" b="1" dirty="0">
                <a:solidFill>
                  <a:srgbClr val="0070C0"/>
                </a:solidFill>
              </a:rPr>
              <a:t>strategy for the next 5 years </a:t>
            </a:r>
          </a:p>
          <a:p>
            <a:pPr marL="180000" indent="-180000">
              <a:spcAft>
                <a:spcPts val="600"/>
              </a:spcAft>
              <a:buClr>
                <a:srgbClr val="0070C0"/>
              </a:buClr>
              <a:buFont typeface="Arial" pitchFamily="34" charset="0"/>
              <a:buChar char="•"/>
            </a:pPr>
            <a:r>
              <a:rPr lang="en-US" dirty="0"/>
              <a:t>We will be actively contributing to the </a:t>
            </a:r>
            <a:r>
              <a:rPr lang="en-US" b="1" dirty="0">
                <a:solidFill>
                  <a:srgbClr val="0070C0"/>
                </a:solidFill>
              </a:rPr>
              <a:t>development of the ICS and the ICP </a:t>
            </a:r>
            <a:r>
              <a:rPr lang="en-US" dirty="0"/>
              <a:t>across the communities we serve </a:t>
            </a:r>
          </a:p>
          <a:p>
            <a:pPr marL="180000" indent="-180000">
              <a:spcAft>
                <a:spcPts val="600"/>
              </a:spcAft>
              <a:buClr>
                <a:srgbClr val="0070C0"/>
              </a:buClr>
              <a:buFont typeface="Arial" pitchFamily="34" charset="0"/>
              <a:buChar char="•"/>
            </a:pPr>
            <a:r>
              <a:rPr lang="en-US" dirty="0"/>
              <a:t>We will continue to </a:t>
            </a:r>
            <a:r>
              <a:rPr lang="en-US" b="1" dirty="0">
                <a:solidFill>
                  <a:srgbClr val="0070C0"/>
                </a:solidFill>
              </a:rPr>
              <a:t>listen and engage with our staff </a:t>
            </a:r>
          </a:p>
          <a:p>
            <a:pPr>
              <a:spcAft>
                <a:spcPts val="1500"/>
              </a:spcAft>
              <a:buClr>
                <a:srgbClr val="0070C0"/>
              </a:buClr>
            </a:pPr>
            <a:endParaRPr lang="en-GB" sz="1900" dirty="0"/>
          </a:p>
        </p:txBody>
      </p:sp>
    </p:spTree>
    <p:extLst>
      <p:ext uri="{BB962C8B-B14F-4D97-AF65-F5344CB8AC3E}">
        <p14:creationId xmlns:p14="http://schemas.microsoft.com/office/powerpoint/2010/main" val="245705234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FFB277-CA29-4587-A2BA-A2851197659B}"/>
              </a:ext>
            </a:extLst>
          </p:cNvPr>
          <p:cNvPicPr>
            <a:picLocks noChangeAspect="1"/>
          </p:cNvPicPr>
          <p:nvPr/>
        </p:nvPicPr>
        <p:blipFill rotWithShape="1">
          <a:blip r:embed="rId3"/>
          <a:srcRect l="38975" t="31800" r="40550" b="40201"/>
          <a:stretch/>
        </p:blipFill>
        <p:spPr>
          <a:xfrm>
            <a:off x="323528" y="2132856"/>
            <a:ext cx="4593940" cy="3533800"/>
          </a:xfrm>
          <a:prstGeom prst="rect">
            <a:avLst/>
          </a:prstGeom>
        </p:spPr>
      </p:pic>
      <p:sp>
        <p:nvSpPr>
          <p:cNvPr id="4" name="Title 1">
            <a:extLst>
              <a:ext uri="{FF2B5EF4-FFF2-40B4-BE49-F238E27FC236}">
                <a16:creationId xmlns:a16="http://schemas.microsoft.com/office/drawing/2014/main" id="{93F4778A-9E5D-4BBD-88DB-06614DEB365E}"/>
              </a:ext>
            </a:extLst>
          </p:cNvPr>
          <p:cNvSpPr txBox="1">
            <a:spLocks/>
          </p:cNvSpPr>
          <p:nvPr/>
        </p:nvSpPr>
        <p:spPr>
          <a:xfrm>
            <a:off x="457200" y="1191344"/>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rgbClr val="002060"/>
                </a:solidFill>
                <a:latin typeface="Calibri" panose="020F0502020204030204" pitchFamily="34" charset="0"/>
              </a:rPr>
              <a:t>Looking ahead - </a:t>
            </a:r>
            <a:r>
              <a:rPr lang="en-GB" sz="2400" b="1" i="1" dirty="0">
                <a:solidFill>
                  <a:srgbClr val="002060"/>
                </a:solidFill>
                <a:latin typeface="Calibri" panose="020F0502020204030204" pitchFamily="34" charset="0"/>
              </a:rPr>
              <a:t>our workplan for 2021-22 </a:t>
            </a:r>
            <a:endParaRPr lang="en-GB" sz="4000" b="1" i="1" dirty="0">
              <a:solidFill>
                <a:srgbClr val="002060"/>
              </a:solidFill>
              <a:latin typeface="Calibri" panose="020F0502020204030204" pitchFamily="34" charset="0"/>
            </a:endParaRPr>
          </a:p>
        </p:txBody>
      </p:sp>
      <p:sp>
        <p:nvSpPr>
          <p:cNvPr id="5" name="TextBox 4">
            <a:extLst>
              <a:ext uri="{FF2B5EF4-FFF2-40B4-BE49-F238E27FC236}">
                <a16:creationId xmlns:a16="http://schemas.microsoft.com/office/drawing/2014/main" id="{4E88C5C4-9D51-4332-81D9-9075272892F2}"/>
              </a:ext>
            </a:extLst>
          </p:cNvPr>
          <p:cNvSpPr txBox="1"/>
          <p:nvPr/>
        </p:nvSpPr>
        <p:spPr>
          <a:xfrm>
            <a:off x="5220072" y="2510894"/>
            <a:ext cx="3528392" cy="2862322"/>
          </a:xfrm>
          <a:prstGeom prst="rect">
            <a:avLst/>
          </a:prstGeom>
          <a:noFill/>
        </p:spPr>
        <p:txBody>
          <a:bodyPr wrap="square" rtlCol="0">
            <a:spAutoFit/>
          </a:bodyPr>
          <a:lstStyle/>
          <a:p>
            <a:r>
              <a:rPr lang="en-GB" dirty="0"/>
              <a:t>Our workplan sets out how we will </a:t>
            </a:r>
            <a:r>
              <a:rPr lang="en-GB" b="1" dirty="0">
                <a:solidFill>
                  <a:srgbClr val="0070C0"/>
                </a:solidFill>
              </a:rPr>
              <a:t>reset service delivery building on innovations and efficiencies </a:t>
            </a:r>
            <a:r>
              <a:rPr lang="en-GB" dirty="0"/>
              <a:t>that arose from the response to the pandemic</a:t>
            </a:r>
          </a:p>
          <a:p>
            <a:endParaRPr lang="en-GB" dirty="0"/>
          </a:p>
          <a:p>
            <a:r>
              <a:rPr lang="en-GB" dirty="0"/>
              <a:t>The workplan has been shared across the Trust with </a:t>
            </a:r>
            <a:r>
              <a:rPr lang="en-GB" b="1" dirty="0">
                <a:solidFill>
                  <a:srgbClr val="0070C0"/>
                </a:solidFill>
              </a:rPr>
              <a:t>each service developing their own Plans on a Page</a:t>
            </a:r>
          </a:p>
        </p:txBody>
      </p:sp>
    </p:spTree>
    <p:extLst>
      <p:ext uri="{BB962C8B-B14F-4D97-AF65-F5344CB8AC3E}">
        <p14:creationId xmlns:p14="http://schemas.microsoft.com/office/powerpoint/2010/main" val="337145513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F4778A-9E5D-4BBD-88DB-06614DEB365E}"/>
              </a:ext>
            </a:extLst>
          </p:cNvPr>
          <p:cNvSpPr txBox="1">
            <a:spLocks/>
          </p:cNvSpPr>
          <p:nvPr/>
        </p:nvSpPr>
        <p:spPr>
          <a:xfrm>
            <a:off x="323528" y="1191344"/>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rgbClr val="002060"/>
                </a:solidFill>
                <a:latin typeface="Calibri" panose="020F0502020204030204" pitchFamily="34" charset="0"/>
              </a:rPr>
              <a:t>Looking ahead - </a:t>
            </a:r>
            <a:r>
              <a:rPr lang="en-GB" sz="2400" b="1" i="1" dirty="0">
                <a:solidFill>
                  <a:srgbClr val="002060"/>
                </a:solidFill>
                <a:latin typeface="Calibri" panose="020F0502020204030204" pitchFamily="34" charset="0"/>
              </a:rPr>
              <a:t>Shaping our Future</a:t>
            </a:r>
            <a:endParaRPr lang="en-GB" sz="4000" b="1" i="1" dirty="0">
              <a:solidFill>
                <a:srgbClr val="002060"/>
              </a:solidFill>
              <a:latin typeface="Calibri" panose="020F0502020204030204" pitchFamily="34" charset="0"/>
            </a:endParaRPr>
          </a:p>
        </p:txBody>
      </p:sp>
      <p:sp>
        <p:nvSpPr>
          <p:cNvPr id="6" name="TextBox 5">
            <a:extLst>
              <a:ext uri="{FF2B5EF4-FFF2-40B4-BE49-F238E27FC236}">
                <a16:creationId xmlns:a16="http://schemas.microsoft.com/office/drawing/2014/main" id="{5ACBCED5-DED7-4047-9A1E-54B6B6FE5F21}"/>
              </a:ext>
            </a:extLst>
          </p:cNvPr>
          <p:cNvSpPr txBox="1"/>
          <p:nvPr/>
        </p:nvSpPr>
        <p:spPr>
          <a:xfrm>
            <a:off x="323528" y="1916832"/>
            <a:ext cx="4906888" cy="2970044"/>
          </a:xfrm>
          <a:prstGeom prst="rect">
            <a:avLst/>
          </a:prstGeom>
          <a:noFill/>
        </p:spPr>
        <p:txBody>
          <a:bodyPr wrap="square" rtlCol="0">
            <a:spAutoFit/>
          </a:bodyPr>
          <a:lstStyle/>
          <a:p>
            <a:pPr marL="285750" indent="-285750">
              <a:spcAft>
                <a:spcPts val="600"/>
              </a:spcAft>
              <a:buClr>
                <a:schemeClr val="accent1"/>
              </a:buClr>
              <a:buFont typeface="Arial" panose="020B0604020202020204" pitchFamily="34" charset="0"/>
              <a:buChar char="•"/>
            </a:pPr>
            <a:r>
              <a:rPr lang="en-GB" sz="1700" dirty="0">
                <a:effectLst/>
                <a:latin typeface="Arial" panose="020B0604020202020204" pitchFamily="34" charset="0"/>
                <a:ea typeface="Calibri" panose="020F0502020204030204" pitchFamily="34" charset="0"/>
              </a:rPr>
              <a:t>We want your help to </a:t>
            </a:r>
            <a:r>
              <a:rPr lang="en-GB" sz="1700" b="1" dirty="0">
                <a:solidFill>
                  <a:srgbClr val="0070C0"/>
                </a:solidFill>
                <a:effectLst/>
                <a:latin typeface="Arial" panose="020B0604020202020204" pitchFamily="34" charset="0"/>
                <a:ea typeface="Calibri" panose="020F0502020204030204" pitchFamily="34" charset="0"/>
              </a:rPr>
              <a:t>shape the future of our Trust</a:t>
            </a:r>
            <a:r>
              <a:rPr lang="en-GB" sz="1700" b="1" dirty="0">
                <a:solidFill>
                  <a:srgbClr val="0070C0"/>
                </a:solidFill>
                <a:latin typeface="Arial" panose="020B0604020202020204" pitchFamily="34" charset="0"/>
                <a:ea typeface="Calibri" panose="020F0502020204030204" pitchFamily="34" charset="0"/>
              </a:rPr>
              <a:t> </a:t>
            </a:r>
            <a:r>
              <a:rPr lang="en-GB" sz="1700" dirty="0">
                <a:latin typeface="Arial" panose="020B0604020202020204" pitchFamily="34" charset="0"/>
                <a:ea typeface="Calibri" panose="020F0502020204030204" pitchFamily="34" charset="0"/>
              </a:rPr>
              <a:t>and contribute to our future plans</a:t>
            </a:r>
          </a:p>
          <a:p>
            <a:pPr marL="285750" indent="-285750">
              <a:spcAft>
                <a:spcPts val="600"/>
              </a:spcAft>
              <a:buClr>
                <a:schemeClr val="accent1"/>
              </a:buClr>
              <a:buFont typeface="Arial" panose="020B0604020202020204" pitchFamily="34" charset="0"/>
              <a:buChar char="•"/>
            </a:pPr>
            <a:r>
              <a:rPr lang="en-GB" sz="1700" dirty="0">
                <a:effectLst/>
                <a:latin typeface="Arial" panose="020B0604020202020204" pitchFamily="34" charset="0"/>
                <a:ea typeface="Calibri" panose="020F0502020204030204" pitchFamily="34" charset="0"/>
              </a:rPr>
              <a:t>The role of community health and care services has </a:t>
            </a:r>
            <a:r>
              <a:rPr lang="en-GB" sz="1700" b="1" dirty="0">
                <a:solidFill>
                  <a:srgbClr val="0070C0"/>
                </a:solidFill>
                <a:effectLst/>
                <a:latin typeface="Arial" panose="020B0604020202020204" pitchFamily="34" charset="0"/>
                <a:ea typeface="Calibri" panose="020F0502020204030204" pitchFamily="34" charset="0"/>
              </a:rPr>
              <a:t>never been more important</a:t>
            </a:r>
            <a:endParaRPr lang="en-GB" sz="1700" dirty="0">
              <a:effectLst/>
              <a:latin typeface="Arial" panose="020B0604020202020204" pitchFamily="34" charset="0"/>
              <a:ea typeface="Calibri" panose="020F0502020204030204" pitchFamily="34" charset="0"/>
            </a:endParaRPr>
          </a:p>
          <a:p>
            <a:pPr marL="285750" indent="-285750">
              <a:spcAft>
                <a:spcPts val="600"/>
              </a:spcAft>
              <a:buClr>
                <a:schemeClr val="accent1"/>
              </a:buClr>
              <a:buFont typeface="Arial" panose="020B0604020202020204" pitchFamily="34" charset="0"/>
              <a:buChar char="•"/>
            </a:pPr>
            <a:r>
              <a:rPr lang="en-GB" sz="1700" dirty="0">
                <a:effectLst/>
                <a:latin typeface="Arial" panose="020B0604020202020204" pitchFamily="34" charset="0"/>
                <a:ea typeface="Calibri" panose="020F0502020204030204" pitchFamily="34" charset="0"/>
              </a:rPr>
              <a:t>Your feedback will support us in achieving </a:t>
            </a:r>
            <a:r>
              <a:rPr lang="en-GB" sz="1700" b="1" dirty="0">
                <a:solidFill>
                  <a:srgbClr val="0070C0"/>
                </a:solidFill>
                <a:effectLst/>
                <a:latin typeface="Arial" panose="020B0604020202020204" pitchFamily="34" charset="0"/>
                <a:ea typeface="Calibri" panose="020F0502020204030204" pitchFamily="34" charset="0"/>
              </a:rPr>
              <a:t>our common purpose</a:t>
            </a:r>
            <a:endParaRPr lang="en-GB" sz="1700" dirty="0">
              <a:latin typeface="Arial" panose="020B0604020202020204" pitchFamily="34" charset="0"/>
              <a:ea typeface="Calibri" panose="020F0502020204030204" pitchFamily="34" charset="0"/>
            </a:endParaRPr>
          </a:p>
          <a:p>
            <a:pPr marL="285750" indent="-285750">
              <a:buClr>
                <a:schemeClr val="accent1"/>
              </a:buClr>
              <a:buFont typeface="Arial" panose="020B0604020202020204" pitchFamily="34" charset="0"/>
              <a:buChar char="•"/>
            </a:pPr>
            <a:r>
              <a:rPr lang="en-GB" sz="1700" dirty="0">
                <a:effectLst/>
                <a:latin typeface="Arial" panose="020B0604020202020204" pitchFamily="34" charset="0"/>
                <a:ea typeface="Calibri" panose="020F0502020204030204" pitchFamily="34" charset="0"/>
              </a:rPr>
              <a:t>Read our </a:t>
            </a:r>
            <a:r>
              <a:rPr lang="en-GB" sz="1700" b="1" dirty="0">
                <a:solidFill>
                  <a:srgbClr val="0070C0"/>
                </a:solidFill>
                <a:effectLst/>
                <a:latin typeface="Arial" panose="020B0604020202020204" pitchFamily="34" charset="0"/>
                <a:ea typeface="Calibri" panose="020F0502020204030204" pitchFamily="34" charset="0"/>
              </a:rPr>
              <a:t>Shaping Our Future invitation </a:t>
            </a:r>
            <a:r>
              <a:rPr lang="en-GB" sz="1700" dirty="0">
                <a:effectLst/>
                <a:latin typeface="Arial" panose="020B0604020202020204" pitchFamily="34" charset="0"/>
                <a:ea typeface="Calibri" panose="020F0502020204030204" pitchFamily="34" charset="0"/>
              </a:rPr>
              <a:t>and complete the survey</a:t>
            </a:r>
          </a:p>
          <a:p>
            <a:r>
              <a:rPr lang="en-GB" sz="1800" dirty="0">
                <a:effectLst/>
                <a:latin typeface="Arial" panose="020B0604020202020204" pitchFamily="34" charset="0"/>
                <a:ea typeface="Calibri" panose="020F0502020204030204" pitchFamily="34" charset="0"/>
              </a:rPr>
              <a:t> </a:t>
            </a:r>
          </a:p>
          <a:p>
            <a:endParaRPr lang="en-GB" dirty="0"/>
          </a:p>
        </p:txBody>
      </p:sp>
      <p:pic>
        <p:nvPicPr>
          <p:cNvPr id="5" name="Picture 4" descr="Diagram&#10;&#10;Description automatically generated">
            <a:extLst>
              <a:ext uri="{FF2B5EF4-FFF2-40B4-BE49-F238E27FC236}">
                <a16:creationId xmlns:a16="http://schemas.microsoft.com/office/drawing/2014/main" id="{7415E947-39D8-4B1C-8FB7-99AE9D0C1E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8177" y="1988840"/>
            <a:ext cx="3028279" cy="2141596"/>
          </a:xfrm>
          <a:prstGeom prst="rect">
            <a:avLst/>
          </a:prstGeom>
          <a:effectLst>
            <a:outerShdw blurRad="50800" dist="38100" dir="2700000" algn="tl" rotWithShape="0">
              <a:prstClr val="black">
                <a:alpha val="40000"/>
              </a:prstClr>
            </a:outerShdw>
          </a:effectLst>
        </p:spPr>
      </p:pic>
      <p:pic>
        <p:nvPicPr>
          <p:cNvPr id="8" name="Picture 7" descr="Graphical user interface, text&#10;&#10;Description automatically generated">
            <a:extLst>
              <a:ext uri="{FF2B5EF4-FFF2-40B4-BE49-F238E27FC236}">
                <a16:creationId xmlns:a16="http://schemas.microsoft.com/office/drawing/2014/main" id="{BC023F7F-C2E1-4C9F-A12E-EB062DACF7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4221088"/>
            <a:ext cx="6059436" cy="2249429"/>
          </a:xfrm>
          <a:prstGeom prst="rect">
            <a:avLst/>
          </a:prstGeom>
        </p:spPr>
      </p:pic>
    </p:spTree>
    <p:extLst>
      <p:ext uri="{BB962C8B-B14F-4D97-AF65-F5344CB8AC3E}">
        <p14:creationId xmlns:p14="http://schemas.microsoft.com/office/powerpoint/2010/main" val="311819472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457200" y="1916832"/>
            <a:ext cx="8507288" cy="30249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lvl="1" indent="-180000" defTabSz="913476">
              <a:spcBef>
                <a:spcPts val="1687"/>
              </a:spcBef>
              <a:buClr>
                <a:srgbClr val="0070C0"/>
              </a:buClr>
              <a:buSzPct val="120000"/>
              <a:buFont typeface="Arial" panose="020B0604020202020204" pitchFamily="34" charset="0"/>
              <a:buChar char="•"/>
              <a:defRPr sz="1800"/>
            </a:pPr>
            <a:r>
              <a:rPr lang="en-GB" sz="2000" dirty="0">
                <a:solidFill>
                  <a:prstClr val="black"/>
                </a:solidFill>
                <a:uFill>
                  <a:solidFill/>
                </a:uFill>
                <a:latin typeface="Calibri" panose="020F0502020204030204" pitchFamily="34" charset="0"/>
                <a:ea typeface="Arial"/>
                <a:cs typeface="Arial"/>
                <a:sym typeface="Arial"/>
              </a:rPr>
              <a:t>We invited you to submit questions in advance of the meeting and any received will be responded to by the relevant Director. </a:t>
            </a:r>
          </a:p>
          <a:p>
            <a:pPr marL="180000" lvl="1" indent="-180000" defTabSz="913476">
              <a:spcBef>
                <a:spcPts val="1687"/>
              </a:spcBef>
              <a:buClr>
                <a:srgbClr val="0070C0"/>
              </a:buClr>
              <a:buSzPct val="120000"/>
              <a:buFont typeface="Arial" panose="020B0604020202020204" pitchFamily="34" charset="0"/>
              <a:buChar char="•"/>
              <a:defRPr sz="1800"/>
            </a:pPr>
            <a:r>
              <a:rPr lang="en-US" sz="2000" dirty="0">
                <a:solidFill>
                  <a:prstClr val="black"/>
                </a:solidFill>
                <a:uFill>
                  <a:solidFill/>
                </a:uFill>
                <a:latin typeface="Calibri" panose="020F0502020204030204" pitchFamily="34" charset="0"/>
                <a:ea typeface="Arial"/>
                <a:cs typeface="Arial"/>
                <a:sym typeface="Arial"/>
              </a:rPr>
              <a:t>All questions will be responded to with the answers published on our </a:t>
            </a:r>
            <a:br>
              <a:rPr lang="en-US" sz="2000" dirty="0">
                <a:solidFill>
                  <a:prstClr val="black"/>
                </a:solidFill>
                <a:uFill>
                  <a:solidFill/>
                </a:uFill>
                <a:latin typeface="Calibri" panose="020F0502020204030204" pitchFamily="34" charset="0"/>
                <a:ea typeface="Arial"/>
                <a:cs typeface="Arial"/>
                <a:sym typeface="Arial"/>
              </a:rPr>
            </a:br>
            <a:r>
              <a:rPr lang="en-US" sz="2000" dirty="0">
                <a:solidFill>
                  <a:prstClr val="black"/>
                </a:solidFill>
                <a:uFill>
                  <a:solidFill/>
                </a:uFill>
                <a:latin typeface="Calibri" panose="020F0502020204030204" pitchFamily="34" charset="0"/>
                <a:ea typeface="Arial"/>
                <a:cs typeface="Arial"/>
                <a:sym typeface="Arial"/>
              </a:rPr>
              <a:t>website - </a:t>
            </a:r>
            <a:r>
              <a:rPr lang="en-US" sz="2000" b="1" dirty="0">
                <a:solidFill>
                  <a:srgbClr val="0070C0"/>
                </a:solidFill>
                <a:uFill>
                  <a:solidFill/>
                </a:uFill>
                <a:latin typeface="Calibri" panose="020F0502020204030204" pitchFamily="34" charset="0"/>
                <a:ea typeface="Arial"/>
                <a:cs typeface="Arial"/>
                <a:sym typeface="Arial"/>
              </a:rPr>
              <a:t>wchc.nhs.uk</a:t>
            </a:r>
            <a:endParaRPr lang="en-GB" sz="2000" b="1" dirty="0">
              <a:solidFill>
                <a:srgbClr val="0070C0"/>
              </a:solidFill>
              <a:uFill>
                <a:solidFill/>
              </a:uFill>
              <a:latin typeface="Calibri" panose="020F0502020204030204" pitchFamily="34" charset="0"/>
              <a:ea typeface="Arial"/>
              <a:cs typeface="Arial"/>
              <a:sym typeface="Arial"/>
            </a:endParaRPr>
          </a:p>
        </p:txBody>
      </p:sp>
      <p:sp>
        <p:nvSpPr>
          <p:cNvPr id="3" name="Title 1"/>
          <p:cNvSpPr txBox="1">
            <a:spLocks/>
          </p:cNvSpPr>
          <p:nvPr/>
        </p:nvSpPr>
        <p:spPr>
          <a:xfrm>
            <a:off x="457200" y="1052736"/>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rgbClr val="002060"/>
                </a:solidFill>
                <a:latin typeface="Calibri" panose="020F0502020204030204" pitchFamily="34" charset="0"/>
              </a:rPr>
              <a:t>Questions &amp; Answers</a:t>
            </a:r>
          </a:p>
        </p:txBody>
      </p:sp>
    </p:spTree>
    <p:extLst>
      <p:ext uri="{BB962C8B-B14F-4D97-AF65-F5344CB8AC3E}">
        <p14:creationId xmlns:p14="http://schemas.microsoft.com/office/powerpoint/2010/main" val="29691377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457200" y="1772816"/>
            <a:ext cx="8229600" cy="41044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Bef>
                <a:spcPts val="300"/>
              </a:spcBef>
              <a:spcAft>
                <a:spcPts val="900"/>
              </a:spcAft>
              <a:buClr>
                <a:srgbClr val="0070C0"/>
              </a:buClr>
            </a:pPr>
            <a:r>
              <a:rPr lang="en-GB" sz="1800" dirty="0"/>
              <a:t>During 2020-21 the overwhelming need was for the Trust to</a:t>
            </a:r>
            <a:r>
              <a:rPr lang="en-GB" sz="1800" b="1" dirty="0">
                <a:solidFill>
                  <a:srgbClr val="0070C0"/>
                </a:solidFill>
              </a:rPr>
              <a:t> respond effectively to the COVID-19 pandemic and national guidance issued for Community Services </a:t>
            </a:r>
          </a:p>
          <a:p>
            <a:pPr marL="180000" indent="-180000">
              <a:spcBef>
                <a:spcPts val="0"/>
              </a:spcBef>
              <a:spcAft>
                <a:spcPts val="900"/>
              </a:spcAft>
              <a:buClr>
                <a:srgbClr val="0070C0"/>
              </a:buClr>
            </a:pPr>
            <a:r>
              <a:rPr lang="en-GB" sz="1800" dirty="0"/>
              <a:t>The Trust delivered services under </a:t>
            </a:r>
            <a:r>
              <a:rPr lang="en-GB" sz="1800" b="1" dirty="0">
                <a:solidFill>
                  <a:srgbClr val="0070C0"/>
                </a:solidFill>
              </a:rPr>
              <a:t>national ‘command and control’ arrangements</a:t>
            </a:r>
          </a:p>
          <a:p>
            <a:pPr marL="180000" indent="-180000">
              <a:spcBef>
                <a:spcPts val="0"/>
              </a:spcBef>
              <a:spcAft>
                <a:spcPts val="900"/>
              </a:spcAft>
              <a:buClr>
                <a:srgbClr val="0070C0"/>
              </a:buClr>
            </a:pPr>
            <a:r>
              <a:rPr lang="en-GB" sz="1800" dirty="0"/>
              <a:t>We continued to provide </a:t>
            </a:r>
            <a:r>
              <a:rPr lang="en-GB" sz="1800" b="1" dirty="0">
                <a:solidFill>
                  <a:srgbClr val="0070C0"/>
                </a:solidFill>
              </a:rPr>
              <a:t>high quality, safe care to our local communities</a:t>
            </a:r>
            <a:r>
              <a:rPr lang="en-GB" sz="1800" dirty="0"/>
              <a:t> and we </a:t>
            </a:r>
            <a:r>
              <a:rPr lang="en-GB" sz="1800" b="1" dirty="0">
                <a:solidFill>
                  <a:srgbClr val="0070C0"/>
                </a:solidFill>
              </a:rPr>
              <a:t>introduced new and innovative ways of working</a:t>
            </a:r>
            <a:endParaRPr lang="en-GB" sz="1800" dirty="0">
              <a:solidFill>
                <a:srgbClr val="0070C0"/>
              </a:solidFill>
            </a:endParaRPr>
          </a:p>
          <a:p>
            <a:pPr marL="180000" indent="-180000">
              <a:spcBef>
                <a:spcPts val="0"/>
              </a:spcBef>
              <a:spcAft>
                <a:spcPts val="900"/>
              </a:spcAft>
              <a:buClr>
                <a:srgbClr val="0070C0"/>
              </a:buClr>
            </a:pPr>
            <a:r>
              <a:rPr lang="en-GB" sz="1800" dirty="0"/>
              <a:t>We worked alongside the hospital and other health and social care partners to </a:t>
            </a:r>
            <a:r>
              <a:rPr lang="en-GB" sz="1800" b="1" dirty="0">
                <a:solidFill>
                  <a:srgbClr val="0070C0"/>
                </a:solidFill>
              </a:rPr>
              <a:t>actively support the system to respond to the pandemic</a:t>
            </a:r>
            <a:endParaRPr lang="en-GB" sz="1800" dirty="0"/>
          </a:p>
          <a:p>
            <a:pPr marL="580050" lvl="1" indent="-180000">
              <a:spcBef>
                <a:spcPts val="0"/>
              </a:spcBef>
              <a:spcAft>
                <a:spcPts val="600"/>
              </a:spcAft>
              <a:buClr>
                <a:srgbClr val="0070C0"/>
              </a:buClr>
            </a:pPr>
            <a:r>
              <a:rPr lang="en-GB" sz="1500" dirty="0"/>
              <a:t>Our Integrated Discharge Team (IDT) worked with the hospital to affect the requirements of national guidance on effective discharges</a:t>
            </a:r>
          </a:p>
          <a:p>
            <a:pPr marL="580050" lvl="1" indent="-180000">
              <a:spcBef>
                <a:spcPts val="0"/>
              </a:spcBef>
              <a:spcAft>
                <a:spcPts val="600"/>
              </a:spcAft>
              <a:buClr>
                <a:srgbClr val="0070C0"/>
              </a:buClr>
            </a:pPr>
            <a:r>
              <a:rPr lang="en-GB" sz="1500" dirty="0"/>
              <a:t>Our specialist Infection Prevention and Control Team provided in-reach support to care homes across Wirral, to improve infection prevention and control standards, and improve response to outbreaks of COVID-19</a:t>
            </a:r>
            <a:endParaRPr lang="en-GB" sz="1500" dirty="0">
              <a:solidFill>
                <a:prstClr val="black"/>
              </a:solidFill>
            </a:endParaRPr>
          </a:p>
        </p:txBody>
      </p:sp>
      <p:sp>
        <p:nvSpPr>
          <p:cNvPr id="3" name="Title 1"/>
          <p:cNvSpPr txBox="1">
            <a:spLocks/>
          </p:cNvSpPr>
          <p:nvPr/>
        </p:nvSpPr>
        <p:spPr>
          <a:xfrm>
            <a:off x="457200" y="1052736"/>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rgbClr val="002060"/>
                </a:solidFill>
                <a:latin typeface="Calibri" panose="020F0502020204030204" pitchFamily="34" charset="0"/>
              </a:rPr>
              <a:t>Annual Review - </a:t>
            </a:r>
            <a:r>
              <a:rPr lang="en-GB" sz="2400" b="1" i="1" dirty="0">
                <a:solidFill>
                  <a:srgbClr val="002060"/>
                </a:solidFill>
                <a:latin typeface="Calibri" panose="020F0502020204030204" pitchFamily="34" charset="0"/>
              </a:rPr>
              <a:t>responding to COVID-19</a:t>
            </a:r>
            <a:endParaRPr lang="en-GB" sz="4000" b="1"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427033457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457200" y="1844229"/>
            <a:ext cx="8229600" cy="35289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Bef>
                <a:spcPts val="300"/>
              </a:spcBef>
              <a:spcAft>
                <a:spcPts val="1500"/>
              </a:spcAft>
              <a:buClr>
                <a:srgbClr val="0070C0"/>
              </a:buClr>
            </a:pPr>
            <a:r>
              <a:rPr lang="en-GB" sz="1800" dirty="0"/>
              <a:t>We engaged with our partners to ensure </a:t>
            </a:r>
            <a:r>
              <a:rPr lang="en-GB" sz="1800" b="1" dirty="0">
                <a:solidFill>
                  <a:srgbClr val="0070C0"/>
                </a:solidFill>
              </a:rPr>
              <a:t>a coordinated response to health and </a:t>
            </a:r>
            <a:br>
              <a:rPr lang="en-GB" sz="1800" b="1" dirty="0">
                <a:solidFill>
                  <a:srgbClr val="0070C0"/>
                </a:solidFill>
              </a:rPr>
            </a:br>
            <a:r>
              <a:rPr lang="en-GB" sz="1800" b="1" dirty="0">
                <a:solidFill>
                  <a:srgbClr val="0070C0"/>
                </a:solidFill>
              </a:rPr>
              <a:t>care services</a:t>
            </a:r>
          </a:p>
          <a:p>
            <a:pPr marL="180000" indent="-180000">
              <a:spcBef>
                <a:spcPts val="300"/>
              </a:spcBef>
              <a:spcAft>
                <a:spcPts val="1500"/>
              </a:spcAft>
              <a:buClr>
                <a:srgbClr val="0070C0"/>
              </a:buClr>
            </a:pPr>
            <a:r>
              <a:rPr lang="en-GB" sz="1800" dirty="0"/>
              <a:t>We </a:t>
            </a:r>
            <a:r>
              <a:rPr lang="en-GB" sz="1800" b="1" dirty="0">
                <a:solidFill>
                  <a:srgbClr val="0070C0"/>
                </a:solidFill>
              </a:rPr>
              <a:t>supported our workforce </a:t>
            </a:r>
            <a:r>
              <a:rPr lang="en-GB" sz="1800" dirty="0"/>
              <a:t>to ensure they were able to look after themselves, each other and our patients and service users</a:t>
            </a:r>
            <a:endParaRPr lang="en-GB" sz="1800" dirty="0">
              <a:solidFill>
                <a:prstClr val="black"/>
              </a:solidFill>
            </a:endParaRPr>
          </a:p>
          <a:p>
            <a:pPr marL="180000" indent="-180000">
              <a:spcBef>
                <a:spcPts val="300"/>
              </a:spcBef>
              <a:spcAft>
                <a:spcPts val="1500"/>
              </a:spcAft>
              <a:buClr>
                <a:srgbClr val="0070C0"/>
              </a:buClr>
            </a:pPr>
            <a:r>
              <a:rPr lang="en-GB" sz="1800" dirty="0"/>
              <a:t>In the last quarter of 2020-21 we </a:t>
            </a:r>
            <a:r>
              <a:rPr lang="en-GB" sz="1800" b="1" dirty="0">
                <a:solidFill>
                  <a:srgbClr val="0070C0"/>
                </a:solidFill>
              </a:rPr>
              <a:t>opened the Community Intermediate Care Centre</a:t>
            </a:r>
            <a:r>
              <a:rPr lang="en-GB" sz="1800" dirty="0"/>
              <a:t>, our first inpatient wards providing rehabilitation and reablement support to people following discharge from the hospital</a:t>
            </a:r>
          </a:p>
          <a:p>
            <a:pPr marL="0" indent="0">
              <a:spcAft>
                <a:spcPts val="1500"/>
              </a:spcAft>
              <a:buClr>
                <a:srgbClr val="0070C0"/>
              </a:buClr>
              <a:buNone/>
            </a:pPr>
            <a:endParaRPr lang="en-US" sz="2000" dirty="0">
              <a:solidFill>
                <a:prstClr val="black"/>
              </a:solidFill>
            </a:endParaRPr>
          </a:p>
          <a:p>
            <a:pPr marL="180000" indent="-180000">
              <a:spcAft>
                <a:spcPts val="1500"/>
              </a:spcAft>
              <a:buClr>
                <a:srgbClr val="0070C0"/>
              </a:buClr>
            </a:pPr>
            <a:endParaRPr lang="en-GB" sz="2000" dirty="0">
              <a:solidFill>
                <a:prstClr val="black"/>
              </a:solidFill>
            </a:endParaRPr>
          </a:p>
          <a:p>
            <a:pPr marL="180000" lvl="1" indent="-180000" defTabSz="913476">
              <a:spcBef>
                <a:spcPts val="1687"/>
              </a:spcBef>
              <a:buClr>
                <a:srgbClr val="0070C0"/>
              </a:buClr>
              <a:buSzPct val="120000"/>
              <a:buFont typeface="Arial" pitchFamily="34" charset="0"/>
              <a:buChar char="•"/>
              <a:defRPr sz="1800"/>
            </a:pPr>
            <a:endParaRPr lang="en-GB" sz="1800" dirty="0">
              <a:solidFill>
                <a:prstClr val="black"/>
              </a:solidFill>
              <a:uFill>
                <a:solidFill/>
              </a:uFill>
              <a:latin typeface="Calibri" panose="020F0502020204030204" pitchFamily="34" charset="0"/>
              <a:ea typeface="Arial"/>
              <a:cs typeface="Arial"/>
              <a:sym typeface="Arial"/>
            </a:endParaRPr>
          </a:p>
        </p:txBody>
      </p:sp>
      <p:sp>
        <p:nvSpPr>
          <p:cNvPr id="3" name="Title 1"/>
          <p:cNvSpPr txBox="1">
            <a:spLocks/>
          </p:cNvSpPr>
          <p:nvPr/>
        </p:nvSpPr>
        <p:spPr>
          <a:xfrm>
            <a:off x="457200" y="1052736"/>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rgbClr val="002060"/>
                </a:solidFill>
                <a:latin typeface="Calibri" panose="020F0502020204030204" pitchFamily="34" charset="0"/>
              </a:rPr>
              <a:t>Annual Review - </a:t>
            </a:r>
            <a:r>
              <a:rPr lang="en-GB" sz="2000" b="1" i="1" dirty="0">
                <a:solidFill>
                  <a:srgbClr val="002060"/>
                </a:solidFill>
                <a:latin typeface="Calibri" panose="020F0502020204030204" pitchFamily="34" charset="0"/>
              </a:rPr>
              <a:t>ensuring a coordinated response </a:t>
            </a:r>
            <a:endParaRPr lang="en-GB" sz="4000" b="1"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13620794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457200" y="1844229"/>
            <a:ext cx="8229600" cy="30969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Bef>
                <a:spcPts val="0"/>
              </a:spcBef>
              <a:spcAft>
                <a:spcPts val="900"/>
              </a:spcAft>
              <a:buClr>
                <a:srgbClr val="0070C0"/>
              </a:buClr>
            </a:pPr>
            <a:r>
              <a:rPr lang="en-GB" sz="1800" dirty="0"/>
              <a:t>In responding to the challenges of the pandemic, all system partners </a:t>
            </a:r>
            <a:r>
              <a:rPr lang="en-GB" sz="1800" b="1" dirty="0">
                <a:solidFill>
                  <a:srgbClr val="0070C0"/>
                </a:solidFill>
              </a:rPr>
              <a:t>acknowledged individual and collective legal duties under the Equality Act 2010 </a:t>
            </a:r>
          </a:p>
          <a:p>
            <a:pPr marL="180000" indent="-180000">
              <a:spcBef>
                <a:spcPts val="0"/>
              </a:spcBef>
              <a:spcAft>
                <a:spcPts val="900"/>
              </a:spcAft>
              <a:buClr>
                <a:srgbClr val="0070C0"/>
              </a:buClr>
            </a:pPr>
            <a:r>
              <a:rPr lang="en-GB" sz="1800" dirty="0"/>
              <a:t>NHS services were delivered in </a:t>
            </a:r>
            <a:r>
              <a:rPr lang="en-GB" sz="1800" b="1" dirty="0">
                <a:solidFill>
                  <a:srgbClr val="0070C0"/>
                </a:solidFill>
              </a:rPr>
              <a:t>alternative ways</a:t>
            </a:r>
          </a:p>
          <a:p>
            <a:pPr marL="180000" indent="-180000">
              <a:spcBef>
                <a:spcPts val="0"/>
              </a:spcBef>
              <a:spcAft>
                <a:spcPts val="900"/>
              </a:spcAft>
              <a:buClr>
                <a:srgbClr val="0070C0"/>
              </a:buClr>
            </a:pPr>
            <a:r>
              <a:rPr lang="en-GB" sz="1800" dirty="0"/>
              <a:t>We focused on </a:t>
            </a:r>
            <a:r>
              <a:rPr lang="en-GB" sz="1800" b="1" dirty="0">
                <a:solidFill>
                  <a:srgbClr val="0070C0"/>
                </a:solidFill>
              </a:rPr>
              <a:t>ensuring our services were accessible</a:t>
            </a:r>
            <a:r>
              <a:rPr lang="en-GB" sz="1800" dirty="0"/>
              <a:t> to all groups </a:t>
            </a:r>
          </a:p>
          <a:p>
            <a:pPr marL="180000" indent="-180000">
              <a:spcBef>
                <a:spcPts val="0"/>
              </a:spcBef>
              <a:spcAft>
                <a:spcPts val="900"/>
              </a:spcAft>
              <a:buClr>
                <a:srgbClr val="0070C0"/>
              </a:buClr>
            </a:pPr>
            <a:r>
              <a:rPr lang="en-GB" sz="1800" dirty="0"/>
              <a:t>All services conducted an </a:t>
            </a:r>
            <a:r>
              <a:rPr lang="en-GB" sz="1800" b="1" dirty="0">
                <a:solidFill>
                  <a:srgbClr val="0070C0"/>
                </a:solidFill>
              </a:rPr>
              <a:t>Equality Impact Assessment </a:t>
            </a:r>
            <a:r>
              <a:rPr lang="en-GB" sz="1800" dirty="0"/>
              <a:t>(EIA)</a:t>
            </a:r>
          </a:p>
          <a:p>
            <a:pPr marL="180000" indent="-180000">
              <a:spcBef>
                <a:spcPts val="0"/>
              </a:spcBef>
              <a:spcAft>
                <a:spcPts val="600"/>
              </a:spcAft>
              <a:buClr>
                <a:srgbClr val="0070C0"/>
              </a:buClr>
            </a:pPr>
            <a:r>
              <a:rPr lang="en-GB" sz="1800" dirty="0"/>
              <a:t>We </a:t>
            </a:r>
            <a:r>
              <a:rPr lang="en-GB" sz="1800" b="1" dirty="0">
                <a:solidFill>
                  <a:srgbClr val="0070C0"/>
                </a:solidFill>
              </a:rPr>
              <a:t>continued to provide </a:t>
            </a:r>
            <a:r>
              <a:rPr lang="en-GB" sz="1800" dirty="0"/>
              <a:t>the most important services to those who needed them most </a:t>
            </a:r>
            <a:r>
              <a:rPr lang="en-GB" sz="1800" b="1" dirty="0">
                <a:solidFill>
                  <a:srgbClr val="0070C0"/>
                </a:solidFill>
              </a:rPr>
              <a:t>by establishing alternative modes of delivery </a:t>
            </a:r>
            <a:r>
              <a:rPr lang="en-GB" sz="1800" dirty="0"/>
              <a:t>to ensure there was still a service available</a:t>
            </a:r>
            <a:endParaRPr lang="en-US" sz="2000" dirty="0">
              <a:solidFill>
                <a:prstClr val="black"/>
              </a:solidFill>
            </a:endParaRPr>
          </a:p>
        </p:txBody>
      </p:sp>
      <p:sp>
        <p:nvSpPr>
          <p:cNvPr id="3" name="Title 1"/>
          <p:cNvSpPr txBox="1">
            <a:spLocks/>
          </p:cNvSpPr>
          <p:nvPr/>
        </p:nvSpPr>
        <p:spPr>
          <a:xfrm>
            <a:off x="457200" y="1052736"/>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rgbClr val="002060"/>
                </a:solidFill>
                <a:latin typeface="Calibri" panose="020F0502020204030204" pitchFamily="34" charset="0"/>
              </a:rPr>
              <a:t>Annual Review - </a:t>
            </a:r>
            <a:r>
              <a:rPr lang="en-GB" sz="2000" b="1" i="1" dirty="0">
                <a:solidFill>
                  <a:srgbClr val="002060"/>
                </a:solidFill>
                <a:latin typeface="Calibri" panose="020F0502020204030204" pitchFamily="34" charset="0"/>
              </a:rPr>
              <a:t>ensuring equity of delivery and access </a:t>
            </a:r>
            <a:endParaRPr lang="en-GB" sz="4000" b="1"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84343092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32AD96-A824-4F38-816C-D46CB521B92F}"/>
              </a:ext>
            </a:extLst>
          </p:cNvPr>
          <p:cNvPicPr>
            <a:picLocks noChangeAspect="1"/>
          </p:cNvPicPr>
          <p:nvPr/>
        </p:nvPicPr>
        <p:blipFill rotWithShape="1">
          <a:blip r:embed="rId3"/>
          <a:srcRect l="38188" t="32891" r="41338" b="13601"/>
          <a:stretch/>
        </p:blipFill>
        <p:spPr>
          <a:xfrm>
            <a:off x="5436096" y="1340768"/>
            <a:ext cx="3312368" cy="4869181"/>
          </a:xfrm>
          <a:prstGeom prst="rect">
            <a:avLst/>
          </a:prstGeom>
        </p:spPr>
      </p:pic>
      <p:sp>
        <p:nvSpPr>
          <p:cNvPr id="4" name="TextBox 3">
            <a:extLst>
              <a:ext uri="{FF2B5EF4-FFF2-40B4-BE49-F238E27FC236}">
                <a16:creationId xmlns:a16="http://schemas.microsoft.com/office/drawing/2014/main" id="{B981BB33-DA91-4017-952B-75F791FF6483}"/>
              </a:ext>
            </a:extLst>
          </p:cNvPr>
          <p:cNvSpPr txBox="1"/>
          <p:nvPr/>
        </p:nvSpPr>
        <p:spPr>
          <a:xfrm>
            <a:off x="251520" y="1416690"/>
            <a:ext cx="5040560" cy="4316566"/>
          </a:xfrm>
          <a:prstGeom prst="rect">
            <a:avLst/>
          </a:prstGeom>
          <a:noFill/>
        </p:spPr>
        <p:txBody>
          <a:bodyPr wrap="square" rtlCol="0">
            <a:spAutoFit/>
          </a:bodyPr>
          <a:lstStyle/>
          <a:p>
            <a:pPr marL="180000" indent="-180000">
              <a:spcAft>
                <a:spcPts val="300"/>
              </a:spcAft>
              <a:buClr>
                <a:srgbClr val="0070C0"/>
              </a:buClr>
              <a:buFont typeface="Arial" panose="020B0604020202020204" pitchFamily="34" charset="0"/>
              <a:buChar char="•"/>
            </a:pPr>
            <a:r>
              <a:rPr lang="en-US" dirty="0"/>
              <a:t>Our services delivered over </a:t>
            </a:r>
            <a:r>
              <a:rPr lang="en-GB" b="1" dirty="0">
                <a:solidFill>
                  <a:srgbClr val="0070C0"/>
                </a:solidFill>
              </a:rPr>
              <a:t>1 million contacts</a:t>
            </a:r>
            <a:endParaRPr lang="en-GB" dirty="0"/>
          </a:p>
          <a:p>
            <a:pPr marL="180000" indent="-180000">
              <a:spcAft>
                <a:spcPts val="300"/>
              </a:spcAft>
              <a:buClr>
                <a:srgbClr val="0070C0"/>
              </a:buClr>
              <a:buFont typeface="Arial" panose="020B0604020202020204" pitchFamily="34" charset="0"/>
              <a:buChar char="•"/>
            </a:pPr>
            <a:r>
              <a:rPr lang="en-GB" dirty="0"/>
              <a:t>Despite the challenges of the pandemic </a:t>
            </a:r>
            <a:r>
              <a:rPr lang="en-GB" b="1" dirty="0">
                <a:solidFill>
                  <a:srgbClr val="0070C0"/>
                </a:solidFill>
              </a:rPr>
              <a:t>over 575,500 of these contacts were face to face </a:t>
            </a:r>
            <a:r>
              <a:rPr lang="en-GB" dirty="0"/>
              <a:t>with our staff supported with all the appropriate PPE to deliver care safely</a:t>
            </a:r>
            <a:endParaRPr lang="en-GB" b="1" dirty="0">
              <a:solidFill>
                <a:srgbClr val="0070C0"/>
              </a:solidFill>
            </a:endParaRPr>
          </a:p>
          <a:p>
            <a:pPr marL="180000" indent="-180000">
              <a:spcAft>
                <a:spcPts val="600"/>
              </a:spcAft>
              <a:buClr>
                <a:srgbClr val="0070C0"/>
              </a:buClr>
              <a:buFont typeface="Arial" panose="020B0604020202020204" pitchFamily="34" charset="0"/>
              <a:buChar char="•"/>
            </a:pPr>
            <a:r>
              <a:rPr lang="en-GB" dirty="0"/>
              <a:t>We also </a:t>
            </a:r>
            <a:r>
              <a:rPr lang="en-GB" b="1" dirty="0">
                <a:solidFill>
                  <a:srgbClr val="0070C0"/>
                </a:solidFill>
              </a:rPr>
              <a:t>developed new services </a:t>
            </a:r>
            <a:r>
              <a:rPr lang="en-GB" dirty="0"/>
              <a:t>for our communities including;</a:t>
            </a:r>
          </a:p>
          <a:p>
            <a:pPr marL="742950" lvl="1" indent="-285750">
              <a:spcAft>
                <a:spcPts val="300"/>
              </a:spcAft>
              <a:buClr>
                <a:srgbClr val="0070C0"/>
              </a:buClr>
              <a:buFont typeface="Arial" panose="020B0604020202020204" pitchFamily="34" charset="0"/>
              <a:buChar char="•"/>
            </a:pPr>
            <a:r>
              <a:rPr lang="en-GB" dirty="0"/>
              <a:t>A COVID ‘virtual ward’ in the community</a:t>
            </a:r>
          </a:p>
          <a:p>
            <a:pPr marL="742950" lvl="1" indent="-285750">
              <a:spcAft>
                <a:spcPts val="300"/>
              </a:spcAft>
              <a:buClr>
                <a:srgbClr val="0070C0"/>
              </a:buClr>
              <a:buFont typeface="Arial" panose="020B0604020202020204" pitchFamily="34" charset="0"/>
              <a:buChar char="•"/>
            </a:pPr>
            <a:r>
              <a:rPr lang="en-GB" dirty="0"/>
              <a:t>Tele-health monitoring and the Oximetry @Home service </a:t>
            </a:r>
          </a:p>
          <a:p>
            <a:pPr marL="742950" lvl="1" indent="-285750">
              <a:spcAft>
                <a:spcPts val="300"/>
              </a:spcAft>
              <a:buClr>
                <a:srgbClr val="0070C0"/>
              </a:buClr>
              <a:buFont typeface="Arial" panose="020B0604020202020204" pitchFamily="34" charset="0"/>
              <a:buChar char="•"/>
            </a:pPr>
            <a:r>
              <a:rPr lang="en-GB" dirty="0"/>
              <a:t>Hospital @Home service</a:t>
            </a:r>
          </a:p>
          <a:p>
            <a:pPr marL="742950" lvl="1" indent="-285750">
              <a:spcAft>
                <a:spcPts val="300"/>
              </a:spcAft>
              <a:buClr>
                <a:srgbClr val="0070C0"/>
              </a:buClr>
              <a:buFont typeface="Arial" panose="020B0604020202020204" pitchFamily="34" charset="0"/>
              <a:buChar char="•"/>
            </a:pPr>
            <a:r>
              <a:rPr lang="en-GB" dirty="0"/>
              <a:t>COVID-19 testing services </a:t>
            </a:r>
          </a:p>
          <a:p>
            <a:pPr marL="742950" lvl="1" indent="-285750">
              <a:spcAft>
                <a:spcPts val="300"/>
              </a:spcAft>
              <a:buClr>
                <a:srgbClr val="0070C0"/>
              </a:buClr>
              <a:buFont typeface="Arial" panose="020B0604020202020204" pitchFamily="34" charset="0"/>
              <a:buChar char="•"/>
            </a:pPr>
            <a:r>
              <a:rPr lang="en-GB" dirty="0"/>
              <a:t>COVID-19 vaccination programme</a:t>
            </a:r>
          </a:p>
          <a:p>
            <a:pPr marL="742950" lvl="1" indent="-285750">
              <a:buClr>
                <a:srgbClr val="0070C0"/>
              </a:buClr>
              <a:buFont typeface="Arial" panose="020B0604020202020204" pitchFamily="34" charset="0"/>
              <a:buChar char="•"/>
            </a:pPr>
            <a:r>
              <a:rPr lang="en-GB" dirty="0"/>
              <a:t>Supporting emergency bed provision</a:t>
            </a:r>
            <a:endParaRPr lang="en-GB" sz="2000" dirty="0"/>
          </a:p>
        </p:txBody>
      </p:sp>
    </p:spTree>
    <p:extLst>
      <p:ext uri="{BB962C8B-B14F-4D97-AF65-F5344CB8AC3E}">
        <p14:creationId xmlns:p14="http://schemas.microsoft.com/office/powerpoint/2010/main" val="239674594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457200" y="2132261"/>
            <a:ext cx="8435280" cy="35289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lvl="1" indent="-180000" defTabSz="913476">
              <a:spcBef>
                <a:spcPts val="1687"/>
              </a:spcBef>
              <a:buClr>
                <a:srgbClr val="0070C0"/>
              </a:buClr>
              <a:buSzPct val="120000"/>
              <a:buFont typeface="Arial" pitchFamily="34" charset="0"/>
              <a:buChar char="•"/>
              <a:defRPr sz="1800"/>
            </a:pPr>
            <a:endParaRPr lang="en-GB" sz="1800" dirty="0">
              <a:solidFill>
                <a:prstClr val="black"/>
              </a:solidFill>
              <a:uFill>
                <a:solidFill/>
              </a:uFill>
              <a:latin typeface="Calibri" panose="020F0502020204030204" pitchFamily="34" charset="0"/>
              <a:ea typeface="Arial"/>
              <a:cs typeface="Arial"/>
              <a:sym typeface="Arial"/>
            </a:endParaRPr>
          </a:p>
        </p:txBody>
      </p:sp>
      <p:sp>
        <p:nvSpPr>
          <p:cNvPr id="3" name="Title 1"/>
          <p:cNvSpPr txBox="1">
            <a:spLocks/>
          </p:cNvSpPr>
          <p:nvPr/>
        </p:nvSpPr>
        <p:spPr>
          <a:xfrm>
            <a:off x="457200" y="1052736"/>
            <a:ext cx="8229600" cy="7254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rgbClr val="002060"/>
                </a:solidFill>
                <a:latin typeface="Calibri" panose="020F0502020204030204" pitchFamily="34" charset="0"/>
              </a:rPr>
              <a:t>Annual Review - </a:t>
            </a:r>
            <a:r>
              <a:rPr lang="en-GB" sz="2400" b="1" i="1" dirty="0">
                <a:solidFill>
                  <a:srgbClr val="002060"/>
                </a:solidFill>
                <a:latin typeface="Calibri" panose="020F0502020204030204" pitchFamily="34" charset="0"/>
              </a:rPr>
              <a:t>recognition through awards</a:t>
            </a:r>
            <a:endParaRPr lang="en-GB" sz="4000" b="1" i="1" dirty="0">
              <a:solidFill>
                <a:srgbClr val="002060"/>
              </a:solidFill>
              <a:latin typeface="Calibri" panose="020F0502020204030204" pitchFamily="34" charset="0"/>
            </a:endParaRPr>
          </a:p>
        </p:txBody>
      </p:sp>
      <p:sp>
        <p:nvSpPr>
          <p:cNvPr id="5" name="TextBox 4"/>
          <p:cNvSpPr txBox="1"/>
          <p:nvPr/>
        </p:nvSpPr>
        <p:spPr>
          <a:xfrm>
            <a:off x="395536" y="1773391"/>
            <a:ext cx="7992888" cy="4031873"/>
          </a:xfrm>
          <a:prstGeom prst="rect">
            <a:avLst/>
          </a:prstGeom>
          <a:noFill/>
        </p:spPr>
        <p:txBody>
          <a:bodyPr wrap="square" rtlCol="0">
            <a:spAutoFit/>
          </a:bodyPr>
          <a:lstStyle/>
          <a:p>
            <a:pPr marL="171450" indent="-171450">
              <a:buClr>
                <a:srgbClr val="0070C0"/>
              </a:buClr>
              <a:buFont typeface="Arial" panose="020B0604020202020204" pitchFamily="34" charset="0"/>
              <a:buChar char="•"/>
            </a:pPr>
            <a:r>
              <a:rPr lang="en-GB" dirty="0"/>
              <a:t>Our expertise and care was </a:t>
            </a:r>
            <a:r>
              <a:rPr lang="en-GB" b="1" dirty="0">
                <a:solidFill>
                  <a:srgbClr val="0070C0"/>
                </a:solidFill>
              </a:rPr>
              <a:t>recognised in a number of regional and national awards </a:t>
            </a:r>
            <a:r>
              <a:rPr lang="en-GB" dirty="0"/>
              <a:t>including;</a:t>
            </a:r>
          </a:p>
          <a:p>
            <a:endParaRPr lang="en-GB" sz="1100" dirty="0"/>
          </a:p>
          <a:p>
            <a:pPr marL="628650" lvl="1" indent="-171450">
              <a:buClr>
                <a:srgbClr val="0070C0"/>
              </a:buClr>
              <a:buFont typeface="Arial" panose="020B0604020202020204" pitchFamily="34" charset="0"/>
              <a:buChar char="•"/>
            </a:pPr>
            <a:r>
              <a:rPr lang="en-GB" dirty="0"/>
              <a:t>Level 2 Future-Focused Finance Towards Excellence Accreditation </a:t>
            </a:r>
          </a:p>
          <a:p>
            <a:pPr marL="628650" lvl="1" indent="-171450">
              <a:buClr>
                <a:srgbClr val="0070C0"/>
              </a:buClr>
              <a:buFont typeface="Arial" panose="020B0604020202020204" pitchFamily="34" charset="0"/>
              <a:buChar char="•"/>
            </a:pPr>
            <a:r>
              <a:rPr lang="en-GB" dirty="0"/>
              <a:t>The Queen’s Nursing Institute awarded the Philip Goodeve-Docker Memorial Prize 2020 to a Senior Nurse Practitioner </a:t>
            </a:r>
          </a:p>
          <a:p>
            <a:pPr marL="628650" lvl="1" indent="-171450">
              <a:buClr>
                <a:srgbClr val="0070C0"/>
              </a:buClr>
              <a:buFont typeface="Arial" panose="020B0604020202020204" pitchFamily="34" charset="0"/>
              <a:buChar char="•"/>
            </a:pPr>
            <a:r>
              <a:rPr lang="en-GB" dirty="0"/>
              <a:t>The Infection Prevention Society recognised the Infection Prevention and Control Team as their ‘</a:t>
            </a:r>
            <a:r>
              <a:rPr lang="en-GB" b="1" dirty="0">
                <a:solidFill>
                  <a:srgbClr val="0070C0"/>
                </a:solidFill>
              </a:rPr>
              <a:t>Team of the Year</a:t>
            </a:r>
            <a:r>
              <a:rPr lang="en-GB" dirty="0"/>
              <a:t>’</a:t>
            </a:r>
          </a:p>
          <a:p>
            <a:endParaRPr lang="en-GB" sz="1100" dirty="0"/>
          </a:p>
          <a:p>
            <a:pPr marL="171450" indent="-171450">
              <a:buClr>
                <a:srgbClr val="0070C0"/>
              </a:buClr>
              <a:buFont typeface="Arial" panose="020B0604020202020204" pitchFamily="34" charset="0"/>
              <a:buChar char="•"/>
            </a:pPr>
            <a:r>
              <a:rPr lang="en-GB" dirty="0"/>
              <a:t>And… we were shortlisted for the </a:t>
            </a:r>
            <a:r>
              <a:rPr lang="en-GB" b="1" dirty="0">
                <a:solidFill>
                  <a:srgbClr val="0070C0"/>
                </a:solidFill>
              </a:rPr>
              <a:t>HSJ Patient Safety Awards </a:t>
            </a:r>
            <a:r>
              <a:rPr lang="en-GB" dirty="0"/>
              <a:t>in two categories </a:t>
            </a:r>
          </a:p>
          <a:p>
            <a:endParaRPr lang="en-GB" sz="1050" dirty="0"/>
          </a:p>
          <a:p>
            <a:pPr marL="742950" lvl="1" indent="-285750">
              <a:buClr>
                <a:srgbClr val="0070C0"/>
              </a:buClr>
              <a:buFont typeface="Arial" panose="020B0604020202020204" pitchFamily="34" charset="0"/>
              <a:buChar char="•"/>
            </a:pPr>
            <a:r>
              <a:rPr lang="en-GB" dirty="0"/>
              <a:t>The Integrated Therapy Review initiative for ‘Improving Care for Children and Young People Initiative of the Year’  </a:t>
            </a:r>
          </a:p>
          <a:p>
            <a:pPr marL="742950" lvl="1" indent="-285750">
              <a:buClr>
                <a:srgbClr val="0070C0"/>
              </a:buClr>
              <a:buFont typeface="Arial" panose="020B0604020202020204" pitchFamily="34" charset="0"/>
              <a:buChar char="•"/>
            </a:pPr>
            <a:r>
              <a:rPr lang="en-GB" dirty="0"/>
              <a:t>The IPC Care Home Project for the ‘COVID-19 Infection Prevention and Control Award’ </a:t>
            </a:r>
          </a:p>
        </p:txBody>
      </p:sp>
    </p:spTree>
    <p:extLst>
      <p:ext uri="{BB962C8B-B14F-4D97-AF65-F5344CB8AC3E}">
        <p14:creationId xmlns:p14="http://schemas.microsoft.com/office/powerpoint/2010/main" val="40204406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2663</TotalTime>
  <Words>5748</Words>
  <Application>Microsoft Office PowerPoint</Application>
  <PresentationFormat>On-screen Show (4:3)</PresentationFormat>
  <Paragraphs>517</Paragraphs>
  <Slides>45</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Frutiger W01</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Wirral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Walker</dc:creator>
  <cp:lastModifiedBy>FLEMING, Fiona (WIRRAL COMMUNITY HEALTH AND CARE NHS FOUNDATION TRUST)</cp:lastModifiedBy>
  <cp:revision>180</cp:revision>
  <cp:lastPrinted>2021-11-10T08:54:11Z</cp:lastPrinted>
  <dcterms:created xsi:type="dcterms:W3CDTF">2017-08-08T09:58:08Z</dcterms:created>
  <dcterms:modified xsi:type="dcterms:W3CDTF">2021-11-11T09:42:29Z</dcterms:modified>
</cp:coreProperties>
</file>