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314" r:id="rId3"/>
    <p:sldId id="325" r:id="rId4"/>
    <p:sldId id="315" r:id="rId5"/>
    <p:sldId id="316" r:id="rId6"/>
    <p:sldId id="317" r:id="rId7"/>
    <p:sldId id="32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9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4C18-4C48-47C6-806A-A21EF7BF7B97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C3487-0E6E-4D7C-B712-7832097AE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4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3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3B9AE2-58E1-43FC-B1E3-439473714DCB}" type="datetimeFigureOut">
              <a:rPr lang="en-GB" smtClean="0"/>
              <a:t>09/04/2021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39C79A-7D89-4CA8-AEFD-2C93F2E70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330" y="1412776"/>
            <a:ext cx="3941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>
                <a:solidFill>
                  <a:schemeClr val="bg1"/>
                </a:solidFill>
              </a:rPr>
              <a:t>Keeping well with Diabetes</a:t>
            </a:r>
          </a:p>
          <a:p>
            <a:r>
              <a:rPr lang="en-GB" sz="2600" b="1" dirty="0" smtClean="0">
                <a:solidFill>
                  <a:schemeClr val="bg1"/>
                </a:solidFill>
              </a:rPr>
              <a:t>Part 4 – Hypoglycaemia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18524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Presented by: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Helen Hackett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Advanced </a:t>
            </a:r>
            <a:r>
              <a:rPr lang="en-GB" sz="1600" dirty="0" err="1" smtClean="0">
                <a:solidFill>
                  <a:schemeClr val="bg1"/>
                </a:solidFill>
              </a:rPr>
              <a:t>Dietitian</a:t>
            </a:r>
            <a:r>
              <a:rPr lang="en-GB" sz="1600" dirty="0" smtClean="0">
                <a:solidFill>
                  <a:schemeClr val="bg1"/>
                </a:solidFill>
              </a:rPr>
              <a:t>  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88">
        <p:fade/>
      </p:transition>
    </mc:Choice>
    <mc:Fallback>
      <p:transition spd="slow" advTm="6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53361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Hypos (low blood glucose levels)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6679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Blood glucose levels below 4 </a:t>
            </a:r>
            <a:r>
              <a:rPr lang="en-GB" dirty="0" err="1" smtClean="0"/>
              <a:t>mmol</a:t>
            </a:r>
            <a:r>
              <a:rPr lang="en-GB" dirty="0" smtClean="0"/>
              <a:t>/l (with </a:t>
            </a:r>
            <a:r>
              <a:rPr lang="en-GB" dirty="0"/>
              <a:t>or without </a:t>
            </a:r>
            <a:r>
              <a:rPr lang="en-GB" dirty="0" smtClean="0"/>
              <a:t>symptoms)</a:t>
            </a:r>
            <a:endParaRPr lang="en-GB" b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Effects can </a:t>
            </a:r>
            <a:r>
              <a:rPr lang="en-GB" dirty="0"/>
              <a:t>last for up to 24 </a:t>
            </a:r>
            <a:r>
              <a:rPr lang="en-GB" dirty="0" smtClean="0"/>
              <a:t>hours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Should not be a risk for diet control/metformin</a:t>
            </a:r>
            <a:r>
              <a:rPr lang="en-GB" dirty="0"/>
              <a:t> </a:t>
            </a:r>
            <a:r>
              <a:rPr lang="en-GB" dirty="0" smtClean="0"/>
              <a:t>treatment</a:t>
            </a:r>
            <a:endParaRPr lang="en-GB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366">
        <p:fade/>
      </p:transition>
    </mc:Choice>
    <mc:Fallback>
      <p:transition spd="slow" advTm="30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7516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Symptoms of hypos (low blood glucose levels)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34962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F</a:t>
            </a:r>
            <a:r>
              <a:rPr lang="en-GB" altLang="en-US" dirty="0" smtClean="0"/>
              <a:t>eeling shaky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Sweating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Hunger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Tiredness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B</a:t>
            </a:r>
            <a:r>
              <a:rPr lang="en-GB" altLang="en-US" dirty="0" smtClean="0"/>
              <a:t>lurred vision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Lack </a:t>
            </a:r>
            <a:r>
              <a:rPr lang="en-GB" altLang="en-US" dirty="0"/>
              <a:t>of </a:t>
            </a:r>
            <a:r>
              <a:rPr lang="en-GB" altLang="en-US" dirty="0" smtClean="0"/>
              <a:t>concentration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Headaches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Feeling </a:t>
            </a:r>
            <a:r>
              <a:rPr lang="en-GB" altLang="en-US" dirty="0"/>
              <a:t>tearful, stroppy or </a:t>
            </a:r>
            <a:r>
              <a:rPr lang="en-GB" altLang="en-US" dirty="0" smtClean="0"/>
              <a:t>moody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G</a:t>
            </a:r>
            <a:r>
              <a:rPr lang="en-GB" altLang="en-US" dirty="0" smtClean="0"/>
              <a:t>oing </a:t>
            </a:r>
            <a:r>
              <a:rPr lang="en-GB" altLang="en-US" dirty="0"/>
              <a:t>pale</a:t>
            </a: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2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874">
        <p:fade/>
      </p:transition>
    </mc:Choice>
    <mc:Fallback>
      <p:transition spd="slow" advTm="17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82836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Possible causes of hypos (low blood glucose levels)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42368"/>
            <a:ext cx="58741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U</a:t>
            </a:r>
            <a:r>
              <a:rPr lang="en-GB" dirty="0" smtClean="0"/>
              <a:t>nplanned </a:t>
            </a:r>
            <a:r>
              <a:rPr lang="en-GB" dirty="0"/>
              <a:t>physical </a:t>
            </a:r>
            <a:r>
              <a:rPr lang="en-GB" dirty="0" smtClean="0"/>
              <a:t>activity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N</a:t>
            </a:r>
            <a:r>
              <a:rPr lang="en-GB" dirty="0" smtClean="0"/>
              <a:t>ot </a:t>
            </a:r>
            <a:r>
              <a:rPr lang="en-GB" dirty="0"/>
              <a:t>enough </a:t>
            </a:r>
            <a:r>
              <a:rPr lang="en-GB" dirty="0" smtClean="0"/>
              <a:t>carbs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D</a:t>
            </a:r>
            <a:r>
              <a:rPr lang="en-GB" dirty="0" smtClean="0"/>
              <a:t>elayed </a:t>
            </a:r>
            <a:r>
              <a:rPr lang="en-GB" dirty="0"/>
              <a:t>or missed meal or </a:t>
            </a:r>
            <a:r>
              <a:rPr lang="en-GB" dirty="0" smtClean="0"/>
              <a:t>snack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Too </a:t>
            </a:r>
            <a:r>
              <a:rPr lang="en-GB" dirty="0"/>
              <a:t>much insulin/ diabetes </a:t>
            </a:r>
            <a:r>
              <a:rPr lang="en-GB" dirty="0" smtClean="0"/>
              <a:t>medication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Heat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njecting </a:t>
            </a:r>
            <a:r>
              <a:rPr lang="en-GB" dirty="0"/>
              <a:t>insulin in an area being used for </a:t>
            </a:r>
            <a:r>
              <a:rPr lang="en-GB" dirty="0" smtClean="0"/>
              <a:t>exercise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 smtClean="0"/>
              <a:t>Not </a:t>
            </a:r>
            <a:r>
              <a:rPr lang="en-GB" dirty="0"/>
              <a:t>rotating insulin injection site and developing ‘</a:t>
            </a:r>
            <a:r>
              <a:rPr lang="en-GB" dirty="0" err="1" smtClean="0"/>
              <a:t>lipos</a:t>
            </a:r>
            <a:r>
              <a:rPr lang="en-GB" dirty="0" smtClean="0"/>
              <a:t>’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D</a:t>
            </a:r>
            <a:r>
              <a:rPr lang="en-GB" dirty="0" smtClean="0"/>
              <a:t>rinking </a:t>
            </a:r>
            <a:r>
              <a:rPr lang="en-GB" dirty="0"/>
              <a:t>large quantities of alcohol or alcohol without food</a:t>
            </a:r>
          </a:p>
          <a:p>
            <a:pPr>
              <a:defRPr/>
            </a:pPr>
            <a:endParaRPr lang="en-GB" altLang="en-US" i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9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351">
        <p:fade/>
      </p:transition>
    </mc:Choice>
    <mc:Fallback>
      <p:transition spd="slow" advTm="56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22564"/>
            <a:ext cx="2816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Hypo treatment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590130"/>
            <a:ext cx="769537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0066"/>
              </a:buClr>
            </a:pPr>
            <a:r>
              <a:rPr lang="en-GB" altLang="en-US" sz="2200" b="1" dirty="0" smtClean="0">
                <a:solidFill>
                  <a:srgbClr val="0070C0"/>
                </a:solidFill>
              </a:rPr>
              <a:t>15–20g </a:t>
            </a:r>
            <a:r>
              <a:rPr lang="en-GB" altLang="en-US" sz="2200" b="1" dirty="0">
                <a:solidFill>
                  <a:srgbClr val="0070C0"/>
                </a:solidFill>
              </a:rPr>
              <a:t>of fast-acting carbohydrate. Suitable treatments </a:t>
            </a:r>
            <a:r>
              <a:rPr lang="en-GB" altLang="en-US" sz="2200" b="1" dirty="0" smtClean="0">
                <a:solidFill>
                  <a:srgbClr val="0070C0"/>
                </a:solidFill>
              </a:rPr>
              <a:t>include: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Glucose </a:t>
            </a:r>
            <a:r>
              <a:rPr lang="en-GB" altLang="en-US" dirty="0"/>
              <a:t>tablets x 4 to </a:t>
            </a:r>
            <a:r>
              <a:rPr lang="en-GB" altLang="en-US" dirty="0" smtClean="0"/>
              <a:t>5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Sweets, such as jelly babies x 4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Pure </a:t>
            </a:r>
            <a:r>
              <a:rPr lang="en-GB" altLang="en-US" dirty="0"/>
              <a:t>fruit juice x </a:t>
            </a:r>
            <a:r>
              <a:rPr lang="en-GB" altLang="en-US" dirty="0" smtClean="0"/>
              <a:t>200ml-250ml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Glucose </a:t>
            </a:r>
            <a:r>
              <a:rPr lang="en-GB" altLang="en-US" dirty="0"/>
              <a:t>gel x 1-2 </a:t>
            </a:r>
            <a:r>
              <a:rPr lang="en-GB" altLang="en-US" dirty="0" smtClean="0"/>
              <a:t>tubes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A </a:t>
            </a:r>
            <a:r>
              <a:rPr lang="en-GB" altLang="en-US" dirty="0"/>
              <a:t>sugary (non-diet) drink (</a:t>
            </a:r>
            <a:r>
              <a:rPr lang="en-GB" altLang="en-US" u="sng" dirty="0"/>
              <a:t>&gt;</a:t>
            </a:r>
            <a:r>
              <a:rPr lang="en-GB" altLang="en-US" dirty="0"/>
              <a:t>200ml) – check labels </a:t>
            </a:r>
            <a:endParaRPr lang="en-GB" altLang="en-US" dirty="0" smtClean="0"/>
          </a:p>
          <a:p>
            <a:pPr>
              <a:buClr>
                <a:srgbClr val="CC0066"/>
              </a:buClr>
            </a:pPr>
            <a:endParaRPr lang="en-GB" altLang="en-US" dirty="0" smtClean="0"/>
          </a:p>
          <a:p>
            <a:pPr>
              <a:buClr>
                <a:srgbClr val="CC0066"/>
              </a:buClr>
            </a:pPr>
            <a:r>
              <a:rPr lang="en-GB" altLang="en-US" sz="2200" b="1" dirty="0" smtClean="0">
                <a:solidFill>
                  <a:srgbClr val="0070C0"/>
                </a:solidFill>
              </a:rPr>
              <a:t>Retest blood </a:t>
            </a:r>
            <a:r>
              <a:rPr lang="en-GB" altLang="en-US" sz="2200" b="1" dirty="0">
                <a:solidFill>
                  <a:srgbClr val="0070C0"/>
                </a:solidFill>
              </a:rPr>
              <a:t>glucose levels after 15–20 minutes </a:t>
            </a:r>
            <a:endParaRPr lang="en-GB" altLang="en-US" sz="2200" b="1" dirty="0" smtClean="0">
              <a:solidFill>
                <a:srgbClr val="0070C0"/>
              </a:solidFill>
            </a:endParaRPr>
          </a:p>
          <a:p>
            <a:pPr>
              <a:buClr>
                <a:srgbClr val="CC0066"/>
              </a:buClr>
            </a:pPr>
            <a:r>
              <a:rPr lang="en-GB" altLang="en-US" sz="2200" b="1" dirty="0" smtClean="0">
                <a:solidFill>
                  <a:srgbClr val="0070C0"/>
                </a:solidFill>
              </a:rPr>
              <a:t>and </a:t>
            </a:r>
            <a:r>
              <a:rPr lang="en-GB" altLang="en-US" sz="2200" b="1" dirty="0">
                <a:solidFill>
                  <a:srgbClr val="0070C0"/>
                </a:solidFill>
              </a:rPr>
              <a:t>re-treat if blood glucose levels are still less than 4mmol/l.</a:t>
            </a:r>
          </a:p>
          <a:p>
            <a:endParaRPr lang="en-GB" altLang="en-US" dirty="0" smtClean="0"/>
          </a:p>
          <a:p>
            <a:r>
              <a:rPr lang="en-GB" altLang="en-US" sz="2200" b="1" dirty="0">
                <a:solidFill>
                  <a:srgbClr val="0070C0"/>
                </a:solidFill>
              </a:rPr>
              <a:t>S</a:t>
            </a:r>
            <a:r>
              <a:rPr lang="en-GB" altLang="en-US" sz="2200" b="1" dirty="0" smtClean="0">
                <a:solidFill>
                  <a:srgbClr val="0070C0"/>
                </a:solidFill>
              </a:rPr>
              <a:t>nack </a:t>
            </a:r>
            <a:r>
              <a:rPr lang="en-GB" altLang="en-US" sz="2200" b="1" dirty="0">
                <a:solidFill>
                  <a:srgbClr val="0070C0"/>
                </a:solidFill>
              </a:rPr>
              <a:t>of 15–20g of slower-acting carbohydrate e.g</a:t>
            </a:r>
            <a:r>
              <a:rPr lang="en-GB" altLang="en-US" sz="2200" b="1" dirty="0" smtClean="0">
                <a:solidFill>
                  <a:srgbClr val="0070C0"/>
                </a:solidFill>
              </a:rPr>
              <a:t>.</a:t>
            </a:r>
            <a:endParaRPr lang="en-GB" altLang="en-US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A sandwich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 smtClean="0"/>
              <a:t>Piece </a:t>
            </a:r>
            <a:r>
              <a:rPr lang="en-GB" altLang="en-US" dirty="0"/>
              <a:t>of </a:t>
            </a:r>
            <a:r>
              <a:rPr lang="en-GB" altLang="en-US" dirty="0" smtClean="0"/>
              <a:t>fruit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C</a:t>
            </a:r>
            <a:r>
              <a:rPr lang="en-GB" altLang="en-US" dirty="0" smtClean="0"/>
              <a:t>ereal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S</a:t>
            </a:r>
            <a:r>
              <a:rPr lang="en-GB" altLang="en-US" dirty="0" smtClean="0"/>
              <a:t>ome </a:t>
            </a:r>
            <a:r>
              <a:rPr lang="en-GB" altLang="en-US" dirty="0"/>
              <a:t>biscuits and milk </a:t>
            </a:r>
            <a:endParaRPr lang="en-GB" altLang="en-US" i="1" dirty="0"/>
          </a:p>
          <a:p>
            <a:pPr>
              <a:defRPr/>
            </a:pPr>
            <a:endParaRPr lang="en-GB" altLang="en-US" i="1" dirty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altLang="en-US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8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8887">
        <p:fade/>
      </p:transition>
    </mc:Choice>
    <mc:Fallback>
      <p:transition spd="slow" advTm="168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268760"/>
            <a:ext cx="29440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Preventing hypos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20314"/>
            <a:ext cx="74378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T</a:t>
            </a:r>
            <a:r>
              <a:rPr lang="en-GB" altLang="en-US" dirty="0" smtClean="0"/>
              <a:t>ake </a:t>
            </a:r>
            <a:r>
              <a:rPr lang="en-GB" altLang="en-US" dirty="0"/>
              <a:t>tablets and/or insulin injections </a:t>
            </a:r>
            <a:r>
              <a:rPr lang="en-GB" altLang="en-US" dirty="0" smtClean="0"/>
              <a:t>correctly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R</a:t>
            </a:r>
            <a:r>
              <a:rPr lang="en-GB" dirty="0" smtClean="0"/>
              <a:t>educe </a:t>
            </a:r>
            <a:r>
              <a:rPr lang="en-GB" dirty="0"/>
              <a:t>insulin dose for planned </a:t>
            </a:r>
            <a:r>
              <a:rPr lang="en-GB" dirty="0" smtClean="0"/>
              <a:t>activity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void </a:t>
            </a:r>
            <a:r>
              <a:rPr lang="en-GB" dirty="0"/>
              <a:t>injecting insulin in the areas of the body about to be used in </a:t>
            </a:r>
            <a:r>
              <a:rPr lang="en-GB" dirty="0" smtClean="0"/>
              <a:t>exercise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D</a:t>
            </a:r>
            <a:r>
              <a:rPr lang="en-GB" altLang="en-US" dirty="0" smtClean="0"/>
              <a:t>on’t </a:t>
            </a:r>
            <a:r>
              <a:rPr lang="en-GB" altLang="en-US" dirty="0"/>
              <a:t>miss a </a:t>
            </a:r>
            <a:r>
              <a:rPr lang="en-GB" altLang="en-US" dirty="0" smtClean="0"/>
              <a:t>meal.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E</a:t>
            </a:r>
            <a:r>
              <a:rPr lang="en-GB" altLang="en-US" dirty="0" smtClean="0"/>
              <a:t>at </a:t>
            </a:r>
            <a:r>
              <a:rPr lang="en-GB" altLang="en-US" dirty="0"/>
              <a:t>enough carbohydrate: take extra carbohydrate if more active than </a:t>
            </a:r>
            <a:r>
              <a:rPr lang="en-GB" altLang="en-US" dirty="0" smtClean="0"/>
              <a:t>usual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C</a:t>
            </a:r>
            <a:r>
              <a:rPr lang="en-GB" altLang="en-US" dirty="0" smtClean="0"/>
              <a:t>arry </a:t>
            </a:r>
            <a:r>
              <a:rPr lang="en-GB" altLang="en-US" dirty="0"/>
              <a:t>hypo treatment </a:t>
            </a:r>
            <a:endParaRPr lang="en-GB" altLang="en-US" dirty="0" smtClean="0"/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r>
              <a:rPr lang="en-GB" altLang="en-US" dirty="0"/>
              <a:t>D</a:t>
            </a:r>
            <a:r>
              <a:rPr lang="en-GB" altLang="en-US" dirty="0" smtClean="0"/>
              <a:t>o </a:t>
            </a:r>
            <a:r>
              <a:rPr lang="en-GB" altLang="en-US" dirty="0"/>
              <a:t>not drink alcohol on an empty stomach or drink too much alcohol. </a:t>
            </a:r>
          </a:p>
          <a:p>
            <a:pPr marL="180000" indent="-180000">
              <a:buClr>
                <a:srgbClr val="CC0066"/>
              </a:buClr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1176">
        <p:fade/>
      </p:transition>
    </mc:Choice>
    <mc:Fallback>
      <p:transition spd="slow" advTm="81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052736"/>
            <a:ext cx="478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Keeping</a:t>
            </a:r>
            <a:r>
              <a:rPr lang="en-GB" sz="4400" b="1" dirty="0" smtClean="0">
                <a:solidFill>
                  <a:srgbClr val="CC0066"/>
                </a:solidFill>
                <a:latin typeface="+mj-lt"/>
              </a:rPr>
              <a:t> </a:t>
            </a:r>
            <a:r>
              <a:rPr lang="en-GB" sz="3000" b="1" dirty="0" smtClean="0">
                <a:solidFill>
                  <a:srgbClr val="CC0066"/>
                </a:solidFill>
                <a:latin typeface="+mj-lt"/>
              </a:rPr>
              <a:t>Well with Diabetes  </a:t>
            </a:r>
            <a:endParaRPr lang="en-GB" sz="30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91683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more information take a look at the other keeping well with diabetes recordings or book on to Diabetes Smart</a:t>
            </a:r>
            <a:endParaRPr lang="en-GB" dirty="0"/>
          </a:p>
          <a:p>
            <a:endParaRPr lang="en-GB" sz="2400" dirty="0"/>
          </a:p>
          <a:p>
            <a:endParaRPr lang="en-GB" sz="2400" dirty="0"/>
          </a:p>
          <a:p>
            <a:endParaRPr lang="en-GB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510">
        <p:fade/>
      </p:transition>
    </mc:Choice>
    <mc:Fallback>
      <p:transition spd="slow" advTm="7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265</Words>
  <Application>Microsoft Office PowerPoint</Application>
  <PresentationFormat>On-screen Show (4:3)</PresentationFormat>
  <Paragraphs>55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 Wirral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Walker</dc:creator>
  <cp:lastModifiedBy>Helen Hackett</cp:lastModifiedBy>
  <cp:revision>67</cp:revision>
  <dcterms:created xsi:type="dcterms:W3CDTF">2018-02-22T10:53:55Z</dcterms:created>
  <dcterms:modified xsi:type="dcterms:W3CDTF">2021-04-09T10:20:35Z</dcterms:modified>
</cp:coreProperties>
</file>