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328" r:id="rId3"/>
    <p:sldId id="312" r:id="rId4"/>
    <p:sldId id="275" r:id="rId5"/>
    <p:sldId id="276" r:id="rId6"/>
    <p:sldId id="274" r:id="rId7"/>
    <p:sldId id="32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54C18-4C48-47C6-806A-A21EF7BF7B97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C3487-0E6E-4D7C-B712-7832097AE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94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hyperlink" Target="http://www.diabetes.org.uk/guide-to-diabetes/managing-your-diabetes/test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330" y="1412776"/>
            <a:ext cx="45147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chemeClr val="bg1"/>
                </a:solidFill>
              </a:rPr>
              <a:t>Keeping well with Diabetes</a:t>
            </a:r>
          </a:p>
          <a:p>
            <a:r>
              <a:rPr lang="en-GB" sz="3000" b="1" dirty="0" smtClean="0">
                <a:solidFill>
                  <a:schemeClr val="bg1"/>
                </a:solidFill>
              </a:rPr>
              <a:t>Part 2 – Hyperglycaemia </a:t>
            </a:r>
          </a:p>
          <a:p>
            <a:r>
              <a:rPr lang="en-GB" sz="3000" b="1" dirty="0" smtClean="0">
                <a:solidFill>
                  <a:schemeClr val="bg1"/>
                </a:solidFill>
              </a:rPr>
              <a:t>and managing illness</a:t>
            </a:r>
            <a:endParaRPr lang="en-GB" sz="3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185249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Presented by: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Helen Hackett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Advanced </a:t>
            </a:r>
            <a:r>
              <a:rPr lang="en-GB" sz="1600" dirty="0" err="1" smtClean="0">
                <a:solidFill>
                  <a:schemeClr val="bg1"/>
                </a:solidFill>
              </a:rPr>
              <a:t>Dietitian</a:t>
            </a:r>
            <a:r>
              <a:rPr lang="en-GB" sz="1600" dirty="0" smtClean="0">
                <a:solidFill>
                  <a:schemeClr val="bg1"/>
                </a:solidFill>
              </a:rPr>
              <a:t>  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756">
        <p:fade/>
      </p:transition>
    </mc:Choice>
    <mc:Fallback xmlns="">
      <p:transition spd="slow" advTm="13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28212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Hyperglycaemia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42368"/>
            <a:ext cx="85865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Blood </a:t>
            </a:r>
            <a:r>
              <a:rPr lang="en-GB" dirty="0"/>
              <a:t>glucose level of above 7mmol/l before meals </a:t>
            </a:r>
            <a:endParaRPr lang="en-GB" dirty="0" smtClean="0"/>
          </a:p>
          <a:p>
            <a:pPr>
              <a:buClr>
                <a:srgbClr val="CC0066"/>
              </a:buClr>
            </a:pPr>
            <a:r>
              <a:rPr lang="en-GB" dirty="0" smtClean="0"/>
              <a:t>    or </a:t>
            </a:r>
            <a:r>
              <a:rPr lang="en-GB" dirty="0"/>
              <a:t>above 8.5mmol/l (for type 2 diabetes) or 9mmol/l (for type 1 diabetes) 2 hours after </a:t>
            </a:r>
            <a:endParaRPr lang="en-GB" dirty="0" smtClean="0"/>
          </a:p>
          <a:p>
            <a:pPr>
              <a:buClr>
                <a:srgbClr val="CC0066"/>
              </a:buClr>
            </a:pPr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dirty="0" smtClean="0"/>
              <a:t>eating</a:t>
            </a:r>
            <a:r>
              <a:rPr lang="en-GB" dirty="0"/>
              <a:t>. </a:t>
            </a:r>
            <a:endParaRPr lang="en-GB" b="1" dirty="0"/>
          </a:p>
          <a:p>
            <a:endParaRPr lang="en-GB" b="1" dirty="0" smtClean="0"/>
          </a:p>
          <a:p>
            <a:r>
              <a:rPr lang="en-GB" b="1" dirty="0" smtClean="0"/>
              <a:t>However</a:t>
            </a:r>
            <a:r>
              <a:rPr lang="en-GB" b="1" dirty="0"/>
              <a:t>, individualised blood glucose targets should be set for each </a:t>
            </a:r>
            <a:r>
              <a:rPr lang="en-GB" b="1" dirty="0" smtClean="0"/>
              <a:t>person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Find out more about monitoring blood glucose levels at </a:t>
            </a:r>
          </a:p>
          <a:p>
            <a:r>
              <a:rPr lang="en-GB" dirty="0" smtClean="0">
                <a:hlinkClick r:id="rId4"/>
              </a:rPr>
              <a:t>www.diabetes.org.uk/guide-to-diabetes/managing-your-diabetes/testing</a:t>
            </a:r>
          </a:p>
          <a:p>
            <a:r>
              <a:rPr lang="en-GB" dirty="0" smtClean="0"/>
              <a:t>and in the Diabetes Smart Keeping well part 3 recording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265">
        <p:fade/>
      </p:transition>
    </mc:Choice>
    <mc:Fallback xmlns="">
      <p:transition spd="slow" advTm="50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4959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Symptoms of hyperglycaemia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42368"/>
            <a:ext cx="51549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Passing </a:t>
            </a:r>
            <a:r>
              <a:rPr lang="en-GB" dirty="0"/>
              <a:t>more urine than normal, especially at </a:t>
            </a:r>
            <a:r>
              <a:rPr lang="en-GB" dirty="0" smtClean="0"/>
              <a:t>night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Urine </a:t>
            </a:r>
            <a:r>
              <a:rPr lang="en-GB" dirty="0"/>
              <a:t>infections </a:t>
            </a: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Thirst </a:t>
            </a:r>
            <a:r>
              <a:rPr lang="en-GB" dirty="0"/>
              <a:t>and dry </a:t>
            </a:r>
            <a:r>
              <a:rPr lang="en-GB" dirty="0" smtClean="0"/>
              <a:t>mouth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Headaches</a:t>
            </a: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Blurred vision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Tiredness </a:t>
            </a:r>
            <a:r>
              <a:rPr lang="en-GB" dirty="0"/>
              <a:t>and </a:t>
            </a:r>
            <a:r>
              <a:rPr lang="en-GB" dirty="0" smtClean="0"/>
              <a:t>lethargy</a:t>
            </a: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Warm </a:t>
            </a:r>
            <a:r>
              <a:rPr lang="en-GB" dirty="0"/>
              <a:t>and </a:t>
            </a:r>
            <a:r>
              <a:rPr lang="en-GB" dirty="0" smtClean="0"/>
              <a:t>sweaty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Delayed </a:t>
            </a:r>
            <a:r>
              <a:rPr lang="en-GB" dirty="0"/>
              <a:t>healing of cuts and injuries </a:t>
            </a:r>
            <a:endParaRPr lang="en-GB" altLang="en-US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572">
        <p:fade/>
      </p:transition>
    </mc:Choice>
    <mc:Fallback xmlns="">
      <p:transition spd="slow" advTm="21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7230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Possible causes of high blood glucose levels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42368"/>
            <a:ext cx="69167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Missed </a:t>
            </a:r>
            <a:r>
              <a:rPr lang="en-GB" dirty="0"/>
              <a:t>a dose of diabetes </a:t>
            </a:r>
            <a:r>
              <a:rPr lang="en-GB" dirty="0" smtClean="0"/>
              <a:t>medication/insulin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Eaten </a:t>
            </a:r>
            <a:r>
              <a:rPr lang="en-GB" dirty="0"/>
              <a:t>more carbohydrate than body and/or medication can cope </a:t>
            </a:r>
            <a:r>
              <a:rPr lang="en-GB" dirty="0" smtClean="0"/>
              <a:t>with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Less </a:t>
            </a:r>
            <a:r>
              <a:rPr lang="en-GB" dirty="0"/>
              <a:t>activity than usual </a:t>
            </a: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tress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O</a:t>
            </a:r>
            <a:r>
              <a:rPr lang="en-GB" dirty="0" smtClean="0"/>
              <a:t>ver-treating </a:t>
            </a:r>
            <a:r>
              <a:rPr lang="en-GB" dirty="0"/>
              <a:t>a </a:t>
            </a:r>
            <a:r>
              <a:rPr lang="en-GB" dirty="0" smtClean="0"/>
              <a:t>hypo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Illness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ome </a:t>
            </a:r>
            <a:r>
              <a:rPr lang="en-GB" dirty="0"/>
              <a:t>medications including steroids and some anti-depressants</a:t>
            </a:r>
            <a:endParaRPr lang="en-US" dirty="0"/>
          </a:p>
          <a:p>
            <a:pPr>
              <a:defRPr/>
            </a:pPr>
            <a:endParaRPr lang="en-GB" altLang="en-US" i="1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altLang="en-US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664">
        <p:fade/>
      </p:transition>
    </mc:Choice>
    <mc:Fallback xmlns="">
      <p:transition spd="slow" advTm="546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60582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Preventing high blood glucose levels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920314"/>
            <a:ext cx="87001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B</a:t>
            </a:r>
            <a:r>
              <a:rPr lang="en-GB" dirty="0" smtClean="0"/>
              <a:t>e </a:t>
            </a:r>
            <a:r>
              <a:rPr lang="en-GB" dirty="0"/>
              <a:t>aware of carbohydrate </a:t>
            </a:r>
            <a:r>
              <a:rPr lang="en-GB" dirty="0" smtClean="0"/>
              <a:t>portions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W</a:t>
            </a:r>
            <a:r>
              <a:rPr lang="en-GB" dirty="0" smtClean="0"/>
              <a:t>hen </a:t>
            </a:r>
            <a:r>
              <a:rPr lang="en-GB" dirty="0"/>
              <a:t>ill, monitor blood glucose levels more closely, continue taking diabetes medication </a:t>
            </a:r>
            <a:endParaRPr lang="en-GB" dirty="0" smtClean="0"/>
          </a:p>
          <a:p>
            <a:pPr>
              <a:buClr>
                <a:srgbClr val="CC0066"/>
              </a:buClr>
            </a:pPr>
            <a:r>
              <a:rPr lang="en-GB" dirty="0"/>
              <a:t> </a:t>
            </a:r>
            <a:r>
              <a:rPr lang="en-GB" dirty="0" smtClean="0"/>
              <a:t>   even </a:t>
            </a:r>
            <a:r>
              <a:rPr lang="en-GB" dirty="0"/>
              <a:t>if not eating, and contact diabetes healthcare team if need more </a:t>
            </a:r>
            <a:r>
              <a:rPr lang="en-GB" dirty="0" smtClean="0"/>
              <a:t>information.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Be </a:t>
            </a:r>
            <a:r>
              <a:rPr lang="en-GB" dirty="0"/>
              <a:t>regularly </a:t>
            </a:r>
            <a:r>
              <a:rPr lang="en-GB" dirty="0" smtClean="0"/>
              <a:t>active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R</a:t>
            </a:r>
            <a:r>
              <a:rPr lang="en-GB" dirty="0" smtClean="0"/>
              <a:t>emember </a:t>
            </a:r>
            <a:r>
              <a:rPr lang="en-GB" dirty="0"/>
              <a:t>to take insulin and diabetes medication, and always take them </a:t>
            </a:r>
            <a:r>
              <a:rPr lang="en-GB" dirty="0" smtClean="0"/>
              <a:t>correctly.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M</a:t>
            </a:r>
            <a:r>
              <a:rPr lang="en-GB" dirty="0" smtClean="0"/>
              <a:t>ay </a:t>
            </a:r>
            <a:r>
              <a:rPr lang="en-GB" dirty="0"/>
              <a:t>need more medication – discuss this with diabetes healthcare team.</a:t>
            </a:r>
            <a:endParaRPr lang="en-US" altLang="en-US" i="1" dirty="0"/>
          </a:p>
          <a:p>
            <a:pPr>
              <a:defRPr/>
            </a:pPr>
            <a:endParaRPr lang="en-GB" altLang="en-US" i="1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011">
        <p:fade/>
      </p:transition>
    </mc:Choice>
    <mc:Fallback xmlns="">
      <p:transition spd="slow" advTm="106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23353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Sick day rules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19" y="1842368"/>
            <a:ext cx="729148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ontinue </a:t>
            </a:r>
            <a:r>
              <a:rPr lang="en-GB" dirty="0"/>
              <a:t>to take insulin or diabetes tablets </a:t>
            </a:r>
            <a:r>
              <a:rPr lang="en-GB" dirty="0" smtClean="0"/>
              <a:t>(except SGLT2 inhibitors)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est </a:t>
            </a:r>
            <a:r>
              <a:rPr lang="en-GB" dirty="0"/>
              <a:t>blood glucose levels more regularly  </a:t>
            </a: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heck </a:t>
            </a:r>
            <a:r>
              <a:rPr lang="en-GB" dirty="0"/>
              <a:t>urine/blood for ketones if blood glucose  is 15mmol/l or more </a:t>
            </a:r>
            <a:endParaRPr lang="en-GB" dirty="0" smtClean="0"/>
          </a:p>
          <a:p>
            <a:pPr>
              <a:buClr>
                <a:srgbClr val="CC0066"/>
              </a:buClr>
            </a:pPr>
            <a:r>
              <a:rPr lang="en-GB" dirty="0"/>
              <a:t> </a:t>
            </a:r>
            <a:r>
              <a:rPr lang="en-GB" dirty="0" smtClean="0"/>
              <a:t>  (</a:t>
            </a:r>
            <a:r>
              <a:rPr lang="en-GB" dirty="0"/>
              <a:t>mainly in type 1 diabetes) </a:t>
            </a: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D</a:t>
            </a:r>
            <a:r>
              <a:rPr lang="en-GB" dirty="0" smtClean="0"/>
              <a:t>rink </a:t>
            </a:r>
            <a:r>
              <a:rPr lang="en-GB" dirty="0"/>
              <a:t>plenty of unsweetened drinks to avoid </a:t>
            </a:r>
            <a:r>
              <a:rPr lang="en-GB" dirty="0" smtClean="0"/>
              <a:t>dehydration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E</a:t>
            </a:r>
            <a:r>
              <a:rPr lang="en-GB" dirty="0" smtClean="0"/>
              <a:t>at </a:t>
            </a:r>
            <a:r>
              <a:rPr lang="en-GB" dirty="0"/>
              <a:t>little and </a:t>
            </a:r>
            <a:r>
              <a:rPr lang="en-GB" dirty="0" smtClean="0"/>
              <a:t>often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If </a:t>
            </a:r>
            <a:r>
              <a:rPr lang="en-GB" dirty="0"/>
              <a:t>necessary, replace meals with snacks or drinks containing </a:t>
            </a:r>
            <a:r>
              <a:rPr lang="en-GB" dirty="0" smtClean="0"/>
              <a:t>carbohydrates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ontact </a:t>
            </a:r>
            <a:r>
              <a:rPr lang="en-GB" dirty="0"/>
              <a:t>health care team if in any way unsure about what to do, </a:t>
            </a:r>
            <a:endParaRPr lang="en-GB" dirty="0" smtClean="0"/>
          </a:p>
          <a:p>
            <a:pPr>
              <a:buClr>
                <a:srgbClr val="CC0066"/>
              </a:buClr>
            </a:pPr>
            <a:r>
              <a:rPr lang="en-GB" dirty="0"/>
              <a:t> </a:t>
            </a:r>
            <a:r>
              <a:rPr lang="en-GB" dirty="0" smtClean="0"/>
              <a:t>   especially </a:t>
            </a:r>
            <a:r>
              <a:rPr lang="en-GB" dirty="0"/>
              <a:t>if vomiting, or unable to keep fluids down.</a:t>
            </a:r>
          </a:p>
          <a:p>
            <a:pPr>
              <a:defRPr/>
            </a:pPr>
            <a:endParaRPr lang="en-GB" altLang="en-US" i="1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3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210">
        <p:fade/>
      </p:transition>
    </mc:Choice>
    <mc:Fallback xmlns="">
      <p:transition spd="slow" advTm="180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4739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Keeping Well with Diabetes 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916832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more information take a look at the other keeping well with diabetes recordings or book on to </a:t>
            </a:r>
            <a:r>
              <a:rPr lang="en-GB" smtClean="0"/>
              <a:t>Diabetes Smart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40">
        <p:fade/>
      </p:transition>
    </mc:Choice>
    <mc:Fallback xmlns="">
      <p:transition spd="slow" advTm="10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337</Words>
  <Application>Microsoft Office PowerPoint</Application>
  <PresentationFormat>On-screen Show (4:3)</PresentationFormat>
  <Paragraphs>54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NHS Wirral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Walker</dc:creator>
  <cp:lastModifiedBy>Helen Hackett</cp:lastModifiedBy>
  <cp:revision>69</cp:revision>
  <dcterms:created xsi:type="dcterms:W3CDTF">2018-02-22T10:53:55Z</dcterms:created>
  <dcterms:modified xsi:type="dcterms:W3CDTF">2021-04-09T11:45:24Z</dcterms:modified>
</cp:coreProperties>
</file>