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1" r:id="rId3"/>
    <p:sldId id="293" r:id="rId4"/>
    <p:sldId id="298" r:id="rId5"/>
    <p:sldId id="297" r:id="rId6"/>
    <p:sldId id="299" r:id="rId7"/>
    <p:sldId id="300" r:id="rId8"/>
    <p:sldId id="326" r:id="rId9"/>
    <p:sldId id="301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2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4C18-4C48-47C6-806A-A21EF7BF7B97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C3487-0E6E-4D7C-B712-7832097AE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4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8A23-351A-440D-9CCD-15B84ACAC49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8339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30" y="1412776"/>
            <a:ext cx="39415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Keeping well with Diabetes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Part 1 – Complications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1472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sz="1600" dirty="0">
                <a:solidFill>
                  <a:schemeClr val="bg1"/>
                </a:solidFill>
              </a:rPr>
              <a:t>Dietitian  </a:t>
            </a:r>
          </a:p>
        </p:txBody>
      </p:sp>
    </p:spTree>
    <p:extLst>
      <p:ext uri="{BB962C8B-B14F-4D97-AF65-F5344CB8AC3E}">
        <p14:creationId xmlns:p14="http://schemas.microsoft.com/office/powerpoint/2010/main" val="348538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517279"/>
            <a:ext cx="831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Nerve damage is known as neuropathy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Symptoms can include:</a:t>
            </a:r>
          </a:p>
          <a:p>
            <a:pPr marL="637200" lvl="1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Tingling and numbness</a:t>
            </a:r>
          </a:p>
          <a:p>
            <a:pPr marL="637200" lvl="1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Loss of ability to feel pain</a:t>
            </a:r>
          </a:p>
          <a:p>
            <a:pPr marL="637200" lvl="1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Loss of ability to detect changes in temperature</a:t>
            </a:r>
          </a:p>
          <a:p>
            <a:pPr marL="637200" lvl="1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Loss of coordination – when you lose your joint position sense</a:t>
            </a:r>
          </a:p>
          <a:p>
            <a:pPr marL="637200" lvl="1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Burning or shooting pains – these may be worse at night time.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Without a good blood supply, you may have problems with cuts and sores, as your feet will be less able to heal well.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High blood pressure, unhealthy diet and smoking increase the risk of poor circulation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5836622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and infographics supplied by Diabetes UK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1053316"/>
            <a:ext cx="1801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Foot Disease </a:t>
            </a:r>
          </a:p>
        </p:txBody>
      </p:sp>
    </p:spTree>
    <p:extLst>
      <p:ext uri="{BB962C8B-B14F-4D97-AF65-F5344CB8AC3E}">
        <p14:creationId xmlns:p14="http://schemas.microsoft.com/office/powerpoint/2010/main" val="262661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517279"/>
            <a:ext cx="831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If left untreated can result in foot ulcers and </a:t>
            </a:r>
          </a:p>
          <a:p>
            <a:pPr>
              <a:buClr>
                <a:srgbClr val="CC0066"/>
              </a:buClr>
            </a:pPr>
            <a:r>
              <a:rPr lang="en-GB" dirty="0"/>
              <a:t>   infections and, at worst, may lead to amputations.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May also suffer from cramp and pain in legs </a:t>
            </a:r>
          </a:p>
          <a:p>
            <a:pPr>
              <a:buClr>
                <a:srgbClr val="CC0066"/>
              </a:buClr>
            </a:pPr>
            <a:r>
              <a:rPr lang="en-GB" dirty="0"/>
              <a:t>   and/or feet as a result of poor circulation.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Most foot problems are preventable with good, </a:t>
            </a:r>
          </a:p>
          <a:p>
            <a:pPr>
              <a:buClr>
                <a:srgbClr val="CC0066"/>
              </a:buClr>
            </a:pPr>
            <a:r>
              <a:rPr lang="en-GB" dirty="0"/>
              <a:t>    regular foot care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836622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and infographics supplied by Diabetes UK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1053316"/>
            <a:ext cx="1801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Foot Disease </a:t>
            </a:r>
          </a:p>
        </p:txBody>
      </p:sp>
      <p:pic>
        <p:nvPicPr>
          <p:cNvPr id="6" name="Picture 5" descr="FP 5024468 24-10-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667847"/>
            <a:ext cx="3158216" cy="42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7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256" y="1931114"/>
            <a:ext cx="831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Attend your regular foot check and know the result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Avoid walking bare foot and direct contact with heated surfaces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Don’t use corn removing plasters or blades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Make sure socks and shoes fit and do not rub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Manage diabetes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Stop smoking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Check feet every day</a:t>
            </a:r>
          </a:p>
          <a:p>
            <a:r>
              <a:rPr lang="en-GB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5836622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and infographics supplied by Diabetes UK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484203"/>
            <a:ext cx="1306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Foot Care</a:t>
            </a:r>
          </a:p>
        </p:txBody>
      </p:sp>
    </p:spTree>
    <p:extLst>
      <p:ext uri="{BB962C8B-B14F-4D97-AF65-F5344CB8AC3E}">
        <p14:creationId xmlns:p14="http://schemas.microsoft.com/office/powerpoint/2010/main" val="192217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276872"/>
            <a:ext cx="83107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Foot red, warm or swollen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 break in the skin or any discharge (or oozing) onto your socks or stockings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Feel unwell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Remember you may not experience pain even with a visible wound.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Contact your GP or Foot Protection Service immediately.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If they are not available and there is no sign of healing after one day, go to your nearest out-of-hours healthcare service or your A&amp;E department.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574947"/>
            <a:ext cx="2281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Foot Danger Signs</a:t>
            </a:r>
          </a:p>
        </p:txBody>
      </p:sp>
    </p:spTree>
    <p:extLst>
      <p:ext uri="{BB962C8B-B14F-4D97-AF65-F5344CB8AC3E}">
        <p14:creationId xmlns:p14="http://schemas.microsoft.com/office/powerpoint/2010/main" val="101950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276872"/>
            <a:ext cx="8310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 Nerve damage as a result of high blood glucose levels damaging the small blood vessels which supply the nerves.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Autonomic neuropathy affects nerves that control functions without you consciously directing them, such as stomach emptying, bowel control, heart beating, sexual organ function.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There are many treatments available to relieve the symptoms caused by neuropathy.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Good management of blood glucose levels can improve the symptoms of neuropathy and can reduce the progression of the nerve damage.</a:t>
            </a:r>
          </a:p>
          <a:p>
            <a:r>
              <a:rPr lang="en-GB" dirty="0"/>
              <a:t> 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574947"/>
            <a:ext cx="2995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Autonomic Neuropathy </a:t>
            </a:r>
          </a:p>
        </p:txBody>
      </p:sp>
    </p:spTree>
    <p:extLst>
      <p:ext uri="{BB962C8B-B14F-4D97-AF65-F5344CB8AC3E}">
        <p14:creationId xmlns:p14="http://schemas.microsoft.com/office/powerpoint/2010/main" val="296818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276872"/>
            <a:ext cx="8310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Mental Health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Dental Health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COVID 19 complications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574947"/>
            <a:ext cx="3396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Other Health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40654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664" y="1843663"/>
            <a:ext cx="888783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If you have Diabetes you are no more likely than anyone else to catch coronavirus.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We can all protect ourselves and each other by following public health guidance </a:t>
            </a:r>
          </a:p>
          <a:p>
            <a:pPr>
              <a:buClr>
                <a:srgbClr val="CC0066"/>
              </a:buClr>
            </a:pPr>
            <a:r>
              <a:rPr lang="en-GB" dirty="0"/>
              <a:t>     and being vaccinated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>
              <a:buClr>
                <a:srgbClr val="CC0066"/>
              </a:buClr>
            </a:pPr>
            <a:endParaRPr lang="en-GB" dirty="0"/>
          </a:p>
          <a:p>
            <a:pPr>
              <a:buClr>
                <a:srgbClr val="CC0066"/>
              </a:buClr>
            </a:pPr>
            <a:endParaRPr lang="en-GB" dirty="0"/>
          </a:p>
          <a:p>
            <a:pPr>
              <a:buClr>
                <a:srgbClr val="CC0066"/>
              </a:buClr>
            </a:pPr>
            <a:endParaRPr lang="en-GB" dirty="0"/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Diabetes makes people  more vulnerable to developing a severe illness if they do get coronavirus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To reduce your risk of more severe illness if you do get COVID 19 losing any excess weight and improving blood glucose levels are both important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If you do get COVID 19 follow the sick day rules discussed and seek medical advice if you are unsure how to manage your diabetes while unwell</a:t>
            </a:r>
          </a:p>
          <a:p>
            <a:r>
              <a:rPr lang="en-GB" dirty="0"/>
              <a:t> 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87213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5" y="1340768"/>
            <a:ext cx="4656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Coronavirus (COVID-19) complications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8336" t="41501" r="61375" b="35560"/>
          <a:stretch/>
        </p:blipFill>
        <p:spPr bwMode="auto">
          <a:xfrm>
            <a:off x="2517746" y="2420888"/>
            <a:ext cx="2414294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59508" t="30333" r="28183" b="42502"/>
          <a:stretch/>
        </p:blipFill>
        <p:spPr bwMode="auto">
          <a:xfrm>
            <a:off x="5508104" y="2420888"/>
            <a:ext cx="1368152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98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478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Keeping</a:t>
            </a:r>
            <a:r>
              <a:rPr lang="en-GB" sz="4400" b="1" dirty="0">
                <a:solidFill>
                  <a:srgbClr val="CC0066"/>
                </a:solidFill>
                <a:latin typeface="+mj-lt"/>
              </a:rPr>
              <a:t> </a:t>
            </a:r>
            <a:r>
              <a:rPr lang="en-GB" sz="3000" b="1" dirty="0">
                <a:solidFill>
                  <a:srgbClr val="CC0066"/>
                </a:solidFill>
                <a:latin typeface="+mj-lt"/>
              </a:rPr>
              <a:t>Well with Diabetes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information take a look at the other keeping well with diabetes recordings or book on to </a:t>
            </a:r>
            <a:r>
              <a:rPr lang="en-GB"/>
              <a:t>Diabetes Smart</a:t>
            </a:r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692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43451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976" y="1838185"/>
            <a:ext cx="8014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High blood glucose, high blood pressure and high blood fat levels damage the blood vessels, nerves and circulatory system.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High blood glucose levels and Diabetes can affect all organs and systems in the body and increase the risk of health problems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Cardiovascular Disease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Kidney (Renal) Disease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Eye Disease (Retinopathy)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Foot disease (including neuropathy)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Autonomic Neuropathy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Dental Problems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4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92585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16" y="1340768"/>
            <a:ext cx="29254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Cardiovascular Disease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416" y="1711839"/>
            <a:ext cx="870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Heart disease, heart attack, stroke, peripheral vascular disease, problems with circulation</a:t>
            </a:r>
          </a:p>
          <a:p>
            <a:pPr>
              <a:buClr>
                <a:srgbClr val="CC0066"/>
              </a:buClr>
            </a:pP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35767" r="53520" b="28466"/>
          <a:stretch/>
        </p:blipFill>
        <p:spPr bwMode="auto">
          <a:xfrm>
            <a:off x="467544" y="2132856"/>
            <a:ext cx="367240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8" t="35767" r="4924" b="28466"/>
          <a:stretch/>
        </p:blipFill>
        <p:spPr bwMode="auto">
          <a:xfrm>
            <a:off x="467544" y="4077073"/>
            <a:ext cx="3672408" cy="193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7944" y="5884762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and infographics supplied by Diabetes UK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52" y="2380702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dirty="0"/>
              <a:t>Risk Factors Include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Non-modifiable risk factors: age, sex, genetics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High blood pressure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High blood glucose levels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Raised cholesterol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Excess weight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Smoking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Unhealthy diet</a:t>
            </a:r>
          </a:p>
          <a:p>
            <a:pPr>
              <a:buClr>
                <a:srgbClr val="CC0066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54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>
          <a:xfrm>
            <a:off x="467544" y="273050"/>
            <a:ext cx="8229600" cy="1139825"/>
          </a:xfrm>
        </p:spPr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8195" name="Rectangle 1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200"/>
          </a:p>
        </p:txBody>
      </p:sp>
      <p:sp>
        <p:nvSpPr>
          <p:cNvPr id="93204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5109518" y="1124744"/>
            <a:ext cx="3782962" cy="481930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en-US" sz="1800" b="1" dirty="0"/>
              <a:t>Damage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1800" dirty="0">
                <a:cs typeface="Arial" charset="0"/>
              </a:rPr>
              <a:t>↑Blood pressure, ↑cholesterol, irritant: smoking, high blood glucose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altLang="en-US" sz="1800" dirty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1800" dirty="0">
                <a:cs typeface="Arial" charset="0"/>
              </a:rPr>
              <a:t>Fatty deposit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altLang="en-US" sz="1800" dirty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1800" dirty="0">
                <a:cs typeface="Arial" charset="0"/>
              </a:rPr>
              <a:t>Harden (oxidisation)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altLang="en-US" sz="1800" dirty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1800" dirty="0">
                <a:cs typeface="Arial" charset="0"/>
              </a:rPr>
              <a:t>Narrowing of arteries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1800" dirty="0">
                <a:cs typeface="Arial" charset="0"/>
              </a:rPr>
              <a:t>Or rupture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altLang="en-US" sz="1800" dirty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1800" dirty="0">
                <a:cs typeface="Arial" charset="0"/>
              </a:rPr>
              <a:t>Complications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en-GB" altLang="en-US" sz="1800" dirty="0">
                <a:cs typeface="Arial" charset="0"/>
              </a:rPr>
              <a:t>Heart event, angina, stroke</a:t>
            </a:r>
          </a:p>
        </p:txBody>
      </p:sp>
      <p:pic>
        <p:nvPicPr>
          <p:cNvPr id="8197" name="Picture 5" descr="180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>
            <a:off x="143234" y="1557336"/>
            <a:ext cx="5241594" cy="403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21"/>
          <p:cNvSpPr>
            <a:spLocks noChangeShapeType="1"/>
          </p:cNvSpPr>
          <p:nvPr/>
        </p:nvSpPr>
        <p:spPr bwMode="auto">
          <a:xfrm>
            <a:off x="7045833" y="235410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199" name="Line 24"/>
          <p:cNvSpPr>
            <a:spLocks noChangeShapeType="1"/>
          </p:cNvSpPr>
          <p:nvPr/>
        </p:nvSpPr>
        <p:spPr bwMode="auto">
          <a:xfrm>
            <a:off x="7086219" y="458736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00" name="Line 25"/>
          <p:cNvSpPr>
            <a:spLocks noChangeShapeType="1"/>
          </p:cNvSpPr>
          <p:nvPr/>
        </p:nvSpPr>
        <p:spPr bwMode="auto">
          <a:xfrm>
            <a:off x="7026402" y="3053693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01" name="Line 26"/>
          <p:cNvSpPr>
            <a:spLocks noChangeShapeType="1"/>
          </p:cNvSpPr>
          <p:nvPr/>
        </p:nvSpPr>
        <p:spPr bwMode="auto">
          <a:xfrm>
            <a:off x="7045833" y="378948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48" y="947090"/>
            <a:ext cx="4929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Cardiovascular Disease - Atherosclerosis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44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3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915671"/>
            <a:ext cx="831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Kidney acts as a filter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Kidney disease (nephropathy) </a:t>
            </a:r>
          </a:p>
          <a:p>
            <a:pPr>
              <a:buClr>
                <a:srgbClr val="CC0066"/>
              </a:buClr>
            </a:pPr>
            <a:r>
              <a:rPr lang="en-GB" dirty="0"/>
              <a:t>   is when the kidneys start to fail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Kidney disease is caused by damage</a:t>
            </a:r>
          </a:p>
          <a:p>
            <a:pPr>
              <a:buClr>
                <a:srgbClr val="CC0066"/>
              </a:buClr>
            </a:pPr>
            <a:r>
              <a:rPr lang="en-GB" dirty="0"/>
              <a:t>   to small blood vessels in the kidneys.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High blood glucose and </a:t>
            </a:r>
          </a:p>
          <a:p>
            <a:pPr>
              <a:buClr>
                <a:srgbClr val="CC0066"/>
              </a:buClr>
            </a:pPr>
            <a:r>
              <a:rPr lang="en-GB" dirty="0"/>
              <a:t>   high blood pressure increases </a:t>
            </a:r>
          </a:p>
          <a:p>
            <a:pPr>
              <a:buClr>
                <a:srgbClr val="CC0066"/>
              </a:buClr>
            </a:pPr>
            <a:r>
              <a:rPr lang="en-GB" dirty="0"/>
              <a:t>   the risk of damage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16" y="1484784"/>
            <a:ext cx="2006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Kidney Disease 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31453" t="22781" r="30936" b="28403"/>
          <a:stretch/>
        </p:blipFill>
        <p:spPr bwMode="auto">
          <a:xfrm>
            <a:off x="4211960" y="1484784"/>
            <a:ext cx="468052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332" y="5805264"/>
            <a:ext cx="84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66"/>
              </a:buClr>
            </a:pPr>
            <a:r>
              <a:rPr lang="en-GB" sz="1000" dirty="0"/>
              <a:t>https://open.oregonstate.education/aandp/chapter/25-1-internal-and-external-anatomy-of-the-kidney/</a:t>
            </a:r>
          </a:p>
        </p:txBody>
      </p:sp>
    </p:spTree>
    <p:extLst>
      <p:ext uri="{BB962C8B-B14F-4D97-AF65-F5344CB8AC3E}">
        <p14:creationId xmlns:p14="http://schemas.microsoft.com/office/powerpoint/2010/main" val="368702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640" y="1901958"/>
            <a:ext cx="8310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Kidney disease can lead to kidney failure</a:t>
            </a:r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Increased risk with diabetes and high blood pressure.</a:t>
            </a:r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In the early stages kidney disease does not </a:t>
            </a:r>
          </a:p>
          <a:p>
            <a:pPr lvl="0">
              <a:buClr>
                <a:srgbClr val="CC0066"/>
              </a:buClr>
            </a:pPr>
            <a:r>
              <a:rPr lang="en-GB" dirty="0"/>
              <a:t>    usually have symptoms </a:t>
            </a:r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Early stages of kidney disease can be detected </a:t>
            </a:r>
          </a:p>
          <a:p>
            <a:pPr lvl="0">
              <a:buClr>
                <a:srgbClr val="CC0066"/>
              </a:buClr>
            </a:pPr>
            <a:r>
              <a:rPr lang="en-GB" dirty="0"/>
              <a:t>   with urine test (ACR) and blood test – </a:t>
            </a:r>
            <a:r>
              <a:rPr lang="en-GB" dirty="0" err="1"/>
              <a:t>eGFR</a:t>
            </a:r>
            <a:endParaRPr lang="en-GB" dirty="0"/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As kidney disease progresses, the kidneys become </a:t>
            </a:r>
          </a:p>
          <a:p>
            <a:pPr lvl="0">
              <a:buClr>
                <a:srgbClr val="CC0066"/>
              </a:buClr>
            </a:pPr>
            <a:r>
              <a:rPr lang="en-GB" dirty="0"/>
              <a:t>   less and less efficient and the person can become very ill. </a:t>
            </a:r>
          </a:p>
          <a:p>
            <a:pPr marL="285750" lvl="0" indent="-28575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GB" dirty="0"/>
              <a:t>For end stage kidney disease dialysis or </a:t>
            </a:r>
          </a:p>
          <a:p>
            <a:pPr lvl="0">
              <a:buClr>
                <a:srgbClr val="CC0066"/>
              </a:buClr>
            </a:pPr>
            <a:r>
              <a:rPr lang="en-GB" dirty="0"/>
              <a:t>kidney transplant may be needed.</a:t>
            </a:r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Good blood glucose and blood pressure control </a:t>
            </a:r>
          </a:p>
          <a:p>
            <a:pPr lvl="0">
              <a:buClr>
                <a:srgbClr val="CC0066"/>
              </a:buClr>
            </a:pPr>
            <a:r>
              <a:rPr lang="en-GB" dirty="0"/>
              <a:t>protect the kidneys</a:t>
            </a:r>
          </a:p>
          <a:p>
            <a:pPr marL="180000" lvl="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>
              <a:buClr>
                <a:srgbClr val="CC0066"/>
              </a:buClr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1528" t="21581" r="15026" b="10356"/>
          <a:stretch/>
        </p:blipFill>
        <p:spPr bwMode="auto">
          <a:xfrm>
            <a:off x="5796136" y="1412776"/>
            <a:ext cx="3281552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631051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and infographics supplied by Diabetes UK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16" y="1484784"/>
            <a:ext cx="2006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Kidney Disease </a:t>
            </a:r>
          </a:p>
        </p:txBody>
      </p:sp>
    </p:spTree>
    <p:extLst>
      <p:ext uri="{BB962C8B-B14F-4D97-AF65-F5344CB8AC3E}">
        <p14:creationId xmlns:p14="http://schemas.microsoft.com/office/powerpoint/2010/main" val="182758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545759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Eye disease which could lead to blindness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High levels of glucose can lead to damage in your eyes.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Smoking increases risk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As damage progresses sight is affected and it can result in blindness.</a:t>
            </a:r>
          </a:p>
          <a:p>
            <a:r>
              <a:rPr lang="en-GB" dirty="0"/>
              <a:t> 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>
              <a:buClr>
                <a:srgbClr val="CC0066"/>
              </a:buClr>
            </a:pP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1884" t="20524" r="55857" b="41445"/>
          <a:stretch/>
        </p:blipFill>
        <p:spPr bwMode="auto">
          <a:xfrm>
            <a:off x="340422" y="2675772"/>
            <a:ext cx="4879650" cy="3143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5836622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and infographics supplied by Diabetes UK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1053316"/>
            <a:ext cx="1612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Eye Disease </a:t>
            </a:r>
          </a:p>
        </p:txBody>
      </p:sp>
    </p:spTree>
    <p:extLst>
      <p:ext uri="{BB962C8B-B14F-4D97-AF65-F5344CB8AC3E}">
        <p14:creationId xmlns:p14="http://schemas.microsoft.com/office/powerpoint/2010/main" val="9860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988840"/>
            <a:ext cx="831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Yearly retinal screening to identify any early signs of problems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Laser therapy is a common treatment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Good blood glucose and blood pressure management can successfully maintain vision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It is important to stop smoking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484203"/>
            <a:ext cx="4730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Eye disease – detection and treatment </a:t>
            </a:r>
          </a:p>
        </p:txBody>
      </p:sp>
    </p:spTree>
    <p:extLst>
      <p:ext uri="{BB962C8B-B14F-4D97-AF65-F5344CB8AC3E}">
        <p14:creationId xmlns:p14="http://schemas.microsoft.com/office/powerpoint/2010/main" val="291638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517279"/>
            <a:ext cx="831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Problems with the feet, which could result in amputation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raised blood glucose can cause problems with sensation and circulation. 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12733" t="32749" r="57131" b="34352"/>
          <a:stretch/>
        </p:blipFill>
        <p:spPr bwMode="auto">
          <a:xfrm>
            <a:off x="899592" y="2135586"/>
            <a:ext cx="4536504" cy="3309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5836622"/>
            <a:ext cx="72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and infographics supplied by Diabetes UK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991761"/>
            <a:ext cx="4511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Health Risks with Diabetes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1053316"/>
            <a:ext cx="1801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Foot Disease </a:t>
            </a:r>
          </a:p>
        </p:txBody>
      </p:sp>
    </p:spTree>
    <p:extLst>
      <p:ext uri="{BB962C8B-B14F-4D97-AF65-F5344CB8AC3E}">
        <p14:creationId xmlns:p14="http://schemas.microsoft.com/office/powerpoint/2010/main" val="9860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|0.8|0.7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1028</Words>
  <Application>Microsoft Office PowerPoint</Application>
  <PresentationFormat>On-screen Show (4:3)</PresentationFormat>
  <Paragraphs>215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FRANCOM, Lauren (WIRRAL COMMUNITY HEALTH AND CARE NHS FOUNDATION TRUST)</cp:lastModifiedBy>
  <cp:revision>71</cp:revision>
  <dcterms:created xsi:type="dcterms:W3CDTF">2018-02-22T10:53:55Z</dcterms:created>
  <dcterms:modified xsi:type="dcterms:W3CDTF">2021-07-30T15:39:07Z</dcterms:modified>
</cp:coreProperties>
</file>