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60" r:id="rId3"/>
    <p:sldId id="269" r:id="rId4"/>
    <p:sldId id="261" r:id="rId5"/>
    <p:sldId id="267" r:id="rId6"/>
    <p:sldId id="264" r:id="rId7"/>
    <p:sldId id="25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ul Grimes" initials="PG" lastIdx="2" clrIdx="0">
    <p:extLst/>
  </p:cmAuthor>
  <p:cmAuthor id="2" name="Paul Grimes" initials="PG [2]"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499"/>
    <a:srgbClr val="10F2F8"/>
    <a:srgbClr val="767878"/>
    <a:srgbClr val="00609E"/>
    <a:srgbClr val="AF2573"/>
    <a:srgbClr val="005C9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86425" autoAdjust="0"/>
  </p:normalViewPr>
  <p:slideViewPr>
    <p:cSldViewPr>
      <p:cViewPr>
        <p:scale>
          <a:sx n="96" d="100"/>
          <a:sy n="96" d="100"/>
        </p:scale>
        <p:origin x="-922" y="-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9" d="100"/>
          <a:sy n="89" d="100"/>
        </p:scale>
        <p:origin x="-312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FC97969-36EF-4A89-9D1B-BE01CD3C1E07}" type="datetimeFigureOut">
              <a:rPr lang="en-GB" smtClean="0"/>
              <a:t>27/08/2020</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438927-3B5C-4E75-AC1B-0092D8939CDA}" type="slidenum">
              <a:rPr lang="en-GB" smtClean="0"/>
              <a:t>‹#›</a:t>
            </a:fld>
            <a:endParaRPr lang="en-GB" dirty="0"/>
          </a:p>
        </p:txBody>
      </p:sp>
    </p:spTree>
    <p:extLst>
      <p:ext uri="{BB962C8B-B14F-4D97-AF65-F5344CB8AC3E}">
        <p14:creationId xmlns:p14="http://schemas.microsoft.com/office/powerpoint/2010/main" val="1106767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27765-898F-4E31-9ED2-43C061BF0A26}" type="datetimeFigureOut">
              <a:rPr lang="en-GB" smtClean="0"/>
              <a:t>27/08/2020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8B9425-397B-429A-9886-F759D69D9F2D}" type="slidenum">
              <a:rPr lang="en-GB" smtClean="0"/>
              <a:t>‹#›</a:t>
            </a:fld>
            <a:endParaRPr lang="en-GB" dirty="0"/>
          </a:p>
        </p:txBody>
      </p:sp>
    </p:spTree>
    <p:extLst>
      <p:ext uri="{BB962C8B-B14F-4D97-AF65-F5344CB8AC3E}">
        <p14:creationId xmlns:p14="http://schemas.microsoft.com/office/powerpoint/2010/main" val="3263579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8B9425-397B-429A-9886-F759D69D9F2D}" type="slidenum">
              <a:rPr lang="en-GB" smtClean="0"/>
              <a:t>2</a:t>
            </a:fld>
            <a:endParaRPr lang="en-GB" dirty="0"/>
          </a:p>
        </p:txBody>
      </p:sp>
    </p:spTree>
    <p:extLst>
      <p:ext uri="{BB962C8B-B14F-4D97-AF65-F5344CB8AC3E}">
        <p14:creationId xmlns:p14="http://schemas.microsoft.com/office/powerpoint/2010/main" val="3866633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8B9425-397B-429A-9886-F759D69D9F2D}" type="slidenum">
              <a:rPr lang="en-GB" smtClean="0"/>
              <a:t>3</a:t>
            </a:fld>
            <a:endParaRPr lang="en-GB" dirty="0"/>
          </a:p>
        </p:txBody>
      </p:sp>
    </p:spTree>
    <p:extLst>
      <p:ext uri="{BB962C8B-B14F-4D97-AF65-F5344CB8AC3E}">
        <p14:creationId xmlns:p14="http://schemas.microsoft.com/office/powerpoint/2010/main" val="1518497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8B9425-397B-429A-9886-F759D69D9F2D}" type="slidenum">
              <a:rPr lang="en-GB" smtClean="0">
                <a:solidFill>
                  <a:prstClr val="black"/>
                </a:solidFill>
              </a:rPr>
              <a:pPr/>
              <a:t>4</a:t>
            </a:fld>
            <a:endParaRPr lang="en-GB" dirty="0">
              <a:solidFill>
                <a:prstClr val="black"/>
              </a:solidFill>
            </a:endParaRPr>
          </a:p>
        </p:txBody>
      </p:sp>
    </p:spTree>
    <p:extLst>
      <p:ext uri="{BB962C8B-B14F-4D97-AF65-F5344CB8AC3E}">
        <p14:creationId xmlns:p14="http://schemas.microsoft.com/office/powerpoint/2010/main" val="39391913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tif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image" Target="../media/image4.tif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tiff"/><Relationship Id="rId7" Type="http://schemas.openxmlformats.org/officeDocument/2006/relationships/image" Target="../media/image10.png"/><Relationship Id="rId2" Type="http://schemas.openxmlformats.org/officeDocument/2006/relationships/image" Target="../media/image6.tiff"/><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5208" y="4155240"/>
            <a:ext cx="2947894" cy="2702760"/>
          </a:xfrm>
          <a:prstGeom prst="rect">
            <a:avLst/>
          </a:prstGeom>
        </p:spPr>
      </p:pic>
      <p:pic>
        <p:nvPicPr>
          <p:cNvPr id="10" name="Picture 9"/>
          <p:cNvPicPr>
            <a:picLocks noChangeAspect="1"/>
          </p:cNvPicPr>
          <p:nvPr userDrawn="1"/>
        </p:nvPicPr>
        <p:blipFill rotWithShape="1">
          <a:blip r:embed="rId3" cstate="print">
            <a:extLst>
              <a:ext uri="{28A0092B-C50C-407E-A947-70E740481C1C}">
                <a14:useLocalDpi xmlns:a14="http://schemas.microsoft.com/office/drawing/2010/main"/>
              </a:ext>
            </a:extLst>
          </a:blip>
          <a:srcRect r="-1"/>
          <a:stretch/>
        </p:blipFill>
        <p:spPr>
          <a:xfrm>
            <a:off x="6561" y="2820116"/>
            <a:ext cx="8207896" cy="896684"/>
          </a:xfrm>
          <a:prstGeom prst="rect">
            <a:avLst/>
          </a:prstGeom>
        </p:spPr>
      </p:pic>
      <p:sp>
        <p:nvSpPr>
          <p:cNvPr id="12" name="Title 1"/>
          <p:cNvSpPr>
            <a:spLocks noGrp="1"/>
          </p:cNvSpPr>
          <p:nvPr>
            <p:ph type="ctrTitle"/>
          </p:nvPr>
        </p:nvSpPr>
        <p:spPr>
          <a:xfrm>
            <a:off x="1179273" y="1822701"/>
            <a:ext cx="4680520" cy="1174251"/>
          </a:xfrm>
        </p:spPr>
        <p:txBody>
          <a:bodyPr anchor="ctr">
            <a:normAutofit/>
          </a:bodyPr>
          <a:lstStyle>
            <a:lvl1pPr algn="l">
              <a:defRPr sz="3200" b="0" i="0">
                <a:solidFill>
                  <a:schemeClr val="tx1"/>
                </a:solidFill>
                <a:effectLst/>
                <a:latin typeface="Arial" panose="020B0604020202020204" pitchFamily="34" charset="0"/>
                <a:ea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14" name="Text Placeholder 13"/>
          <p:cNvSpPr>
            <a:spLocks noGrp="1"/>
          </p:cNvSpPr>
          <p:nvPr>
            <p:ph type="body" sz="quarter" idx="10"/>
          </p:nvPr>
        </p:nvSpPr>
        <p:spPr>
          <a:xfrm>
            <a:off x="1195582" y="3539964"/>
            <a:ext cx="4124325" cy="1257188"/>
          </a:xfrm>
        </p:spPr>
        <p:txBody>
          <a:bodyPr>
            <a:normAutofit/>
          </a:bodyPr>
          <a:lstStyle>
            <a:lvl1pPr marL="0" indent="0">
              <a:buNone/>
              <a:defRPr sz="1600">
                <a:solidFill>
                  <a:schemeClr val="bg1">
                    <a:lumMod val="65000"/>
                  </a:schemeClr>
                </a:solidFill>
              </a:defRPr>
            </a:lvl1pPr>
          </a:lstStyle>
          <a:p>
            <a:pPr lvl="0"/>
            <a:r>
              <a:rPr lang="en-US" smtClean="0"/>
              <a:t>Click to edit Master text styles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7308304" y="5949280"/>
            <a:ext cx="1546616" cy="689857"/>
          </a:xfrm>
          <a:prstGeom prst="rect">
            <a:avLst/>
          </a:prstGeom>
        </p:spPr>
      </p:pic>
    </p:spTree>
    <p:extLst>
      <p:ext uri="{BB962C8B-B14F-4D97-AF65-F5344CB8AC3E}">
        <p14:creationId xmlns:p14="http://schemas.microsoft.com/office/powerpoint/2010/main" val="265839937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3505" y="260648"/>
            <a:ext cx="6736768" cy="1143000"/>
          </a:xfrm>
        </p:spPr>
        <p:txBody>
          <a:bodyPr/>
          <a:lstStyle>
            <a:lvl1pPr>
              <a:defRPr>
                <a:effectLst/>
              </a:defRPr>
            </a:lvl1pPr>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283716" y="1586210"/>
            <a:ext cx="6736556" cy="4525963"/>
          </a:xfrm>
        </p:spPr>
        <p:txBody>
          <a:bodyPr vert="eaVert"/>
          <a:lstStyle>
            <a:lvl1pPr>
              <a:defRPr sz="2400">
                <a:effectLst/>
              </a:defRPr>
            </a:lvl1pPr>
            <a:lvl2pPr>
              <a:defRPr sz="2000">
                <a:effectLst/>
              </a:defRPr>
            </a:lvl2pPr>
            <a:lvl3pPr>
              <a:defRPr sz="1800">
                <a:effectLst/>
              </a:defRPr>
            </a:lvl3pPr>
            <a:lvl4pPr>
              <a:defRPr sz="1600">
                <a:effectLst/>
              </a:defRPr>
            </a:lvl4pPr>
            <a:lvl5pPr>
              <a:defRPr>
                <a:effect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Date Placeholder 3"/>
          <p:cNvSpPr>
            <a:spLocks noGrp="1"/>
          </p:cNvSpPr>
          <p:nvPr>
            <p:ph type="dt" sz="half" idx="2"/>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8" name="Footer Placeholder 4"/>
          <p:cNvSpPr>
            <a:spLocks noGrp="1"/>
          </p:cNvSpPr>
          <p:nvPr>
            <p:ph type="ftr" sz="quarter" idx="3"/>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2" name="Slide Number Placeholder 5"/>
          <p:cNvSpPr>
            <a:spLocks noGrp="1"/>
          </p:cNvSpPr>
          <p:nvPr>
            <p:ph type="sldNum" sz="quarter" idx="4"/>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spTree>
    <p:extLst>
      <p:ext uri="{BB962C8B-B14F-4D97-AF65-F5344CB8AC3E}">
        <p14:creationId xmlns:p14="http://schemas.microsoft.com/office/powerpoint/2010/main" val="1252710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882554"/>
          </a:xfrm>
        </p:spPr>
        <p:txBody>
          <a:bodyPr vert="eaVert"/>
          <a:lstStyle>
            <a:lvl1pPr>
              <a:defRPr>
                <a:effectLst/>
              </a:defRPr>
            </a:lvl1pPr>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283504" y="274638"/>
            <a:ext cx="6193496" cy="5851525"/>
          </a:xfrm>
        </p:spPr>
        <p:txBody>
          <a:bodyPr vert="eaVert"/>
          <a:lstStyle>
            <a:lvl1pPr>
              <a:defRPr sz="2400">
                <a:effectLst/>
              </a:defRPr>
            </a:lvl1pPr>
            <a:lvl2pPr>
              <a:defRPr sz="2000">
                <a:effectLst/>
              </a:defRPr>
            </a:lvl2pPr>
            <a:lvl3pPr>
              <a:defRPr sz="1800">
                <a:effectLst/>
              </a:defRPr>
            </a:lvl3pPr>
            <a:lvl4pPr>
              <a:defRPr sz="1600">
                <a:effectLst/>
              </a:defRPr>
            </a:lvl4pPr>
            <a:lvl5pPr>
              <a:defRPr>
                <a:effect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Date Placeholder 3"/>
          <p:cNvSpPr>
            <a:spLocks noGrp="1"/>
          </p:cNvSpPr>
          <p:nvPr>
            <p:ph type="dt" sz="half" idx="2"/>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8" name="Footer Placeholder 4"/>
          <p:cNvSpPr>
            <a:spLocks noGrp="1"/>
          </p:cNvSpPr>
          <p:nvPr>
            <p:ph type="ftr" sz="quarter" idx="3"/>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2" name="Slide Number Placeholder 5"/>
          <p:cNvSpPr>
            <a:spLocks noGrp="1"/>
          </p:cNvSpPr>
          <p:nvPr>
            <p:ph type="sldNum" sz="quarter" idx="4"/>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spTree>
    <p:extLst>
      <p:ext uri="{BB962C8B-B14F-4D97-AF65-F5344CB8AC3E}">
        <p14:creationId xmlns:p14="http://schemas.microsoft.com/office/powerpoint/2010/main" val="176797477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83504" y="260648"/>
            <a:ext cx="6912768" cy="1143000"/>
          </a:xfrm>
        </p:spPr>
        <p:txBody>
          <a:bodyPr/>
          <a:lstStyle>
            <a:lvl1pPr>
              <a:defRPr>
                <a:effectLst/>
              </a:defRPr>
            </a:lvl1pPr>
          </a:lstStyle>
          <a:p>
            <a:r>
              <a:rPr lang="en-US" smtClean="0"/>
              <a:t>Click to edit Master title style</a:t>
            </a:r>
            <a:endParaRPr lang="en-GB" dirty="0"/>
          </a:p>
        </p:txBody>
      </p:sp>
      <p:sp>
        <p:nvSpPr>
          <p:cNvPr id="6" name="Text Placeholder 5"/>
          <p:cNvSpPr>
            <a:spLocks noGrp="1"/>
          </p:cNvSpPr>
          <p:nvPr>
            <p:ph type="body" sz="quarter" idx="10" hasCustomPrompt="1"/>
          </p:nvPr>
        </p:nvSpPr>
        <p:spPr>
          <a:xfrm>
            <a:off x="282978" y="4999186"/>
            <a:ext cx="6913294" cy="1152128"/>
          </a:xfrm>
        </p:spPr>
        <p:txBody>
          <a:bodyPr>
            <a:normAutofit/>
          </a:bodyPr>
          <a:lstStyle>
            <a:lvl1pPr marL="0" indent="0">
              <a:buNone/>
              <a:defRPr lang="en-GB" sz="3600" kern="1200" dirty="0">
                <a:solidFill>
                  <a:srgbClr val="767878"/>
                </a:solidFill>
                <a:effectLst/>
                <a:latin typeface="Arial" charset="0"/>
                <a:ea typeface="Arial" charset="0"/>
                <a:cs typeface="Arial" charset="0"/>
              </a:defRPr>
            </a:lvl1pPr>
          </a:lstStyle>
          <a:p>
            <a:pPr lvl="0"/>
            <a:r>
              <a:rPr lang="en-US" dirty="0" smtClean="0"/>
              <a:t>Click to edit Master title style</a:t>
            </a:r>
            <a:endParaRPr lang="en-GB" dirty="0"/>
          </a:p>
        </p:txBody>
      </p:sp>
      <p:sp>
        <p:nvSpPr>
          <p:cNvPr id="8" name="Picture Placeholder 7"/>
          <p:cNvSpPr>
            <a:spLocks noGrp="1"/>
          </p:cNvSpPr>
          <p:nvPr>
            <p:ph type="pic" sz="quarter" idx="11"/>
          </p:nvPr>
        </p:nvSpPr>
        <p:spPr>
          <a:xfrm>
            <a:off x="283504" y="1614785"/>
            <a:ext cx="6912000" cy="3096369"/>
          </a:xfrm>
        </p:spPr>
        <p:txBody>
          <a:bodyPr/>
          <a:lstStyle>
            <a:lvl1pPr>
              <a:defRPr>
                <a:effectLst/>
              </a:defRPr>
            </a:lvl1pPr>
          </a:lstStyle>
          <a:p>
            <a:r>
              <a:rPr lang="en-US" dirty="0" smtClean="0"/>
              <a:t>Click icon to add picture</a:t>
            </a:r>
            <a:endParaRPr lang="en-GB" dirty="0"/>
          </a:p>
        </p:txBody>
      </p:sp>
      <p:sp>
        <p:nvSpPr>
          <p:cNvPr id="9" name="Date Placeholder 3"/>
          <p:cNvSpPr>
            <a:spLocks noGrp="1"/>
          </p:cNvSpPr>
          <p:nvPr>
            <p:ph type="dt" sz="half" idx="2"/>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10" name="Footer Placeholder 4"/>
          <p:cNvSpPr>
            <a:spLocks noGrp="1"/>
          </p:cNvSpPr>
          <p:nvPr>
            <p:ph type="ftr" sz="quarter" idx="3"/>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1" name="Slide Number Placeholder 5"/>
          <p:cNvSpPr>
            <a:spLocks noGrp="1"/>
          </p:cNvSpPr>
          <p:nvPr>
            <p:ph type="sldNum" sz="quarter" idx="4"/>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spTree>
    <p:extLst>
      <p:ext uri="{BB962C8B-B14F-4D97-AF65-F5344CB8AC3E}">
        <p14:creationId xmlns:p14="http://schemas.microsoft.com/office/powerpoint/2010/main" val="413741221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63688" y="274638"/>
            <a:ext cx="6912768" cy="1143000"/>
          </a:xfrm>
        </p:spPr>
        <p:txBody>
          <a:bodyPr/>
          <a:lstStyle>
            <a:lvl1pPr>
              <a:defRPr>
                <a:effectLst/>
              </a:defRPr>
            </a:lvl1pPr>
          </a:lstStyle>
          <a:p>
            <a:r>
              <a:rPr lang="en-US" smtClean="0"/>
              <a:t>Click to edit Master title style</a:t>
            </a:r>
            <a:endParaRPr lang="en-GB" dirty="0"/>
          </a:p>
        </p:txBody>
      </p:sp>
      <p:pic>
        <p:nvPicPr>
          <p:cNvPr id="4" name="Picture 3" descr="MIAA Logo.psd"/>
          <p:cNvPicPr>
            <a:picLocks noChangeAspect="1"/>
          </p:cNvPicPr>
          <p:nvPr userDrawn="1"/>
        </p:nvPicPr>
        <p:blipFill>
          <a:blip r:embed="rId2"/>
          <a:stretch>
            <a:fillRect/>
          </a:stretch>
        </p:blipFill>
        <p:spPr>
          <a:xfrm>
            <a:off x="7671816" y="6324893"/>
            <a:ext cx="1472184" cy="496824"/>
          </a:xfrm>
          <a:prstGeom prst="rect">
            <a:avLst/>
          </a:prstGeom>
        </p:spPr>
      </p:pic>
    </p:spTree>
    <p:extLst>
      <p:ext uri="{BB962C8B-B14F-4D97-AF65-F5344CB8AC3E}">
        <p14:creationId xmlns:p14="http://schemas.microsoft.com/office/powerpoint/2010/main" val="31877109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3505" y="332656"/>
            <a:ext cx="6664760" cy="1143000"/>
          </a:xfrm>
        </p:spPr>
        <p:txBody>
          <a:bodyPr/>
          <a:lstStyle>
            <a:lvl1pPr algn="l">
              <a:defRPr>
                <a:effectLst/>
              </a:defRPr>
            </a:lvl1pPr>
          </a:lstStyle>
          <a:p>
            <a:r>
              <a:rPr lang="en-US" smtClean="0"/>
              <a:t>Click to edit Master title style</a:t>
            </a:r>
            <a:endParaRPr lang="en-GB" dirty="0"/>
          </a:p>
        </p:txBody>
      </p:sp>
      <p:sp>
        <p:nvSpPr>
          <p:cNvPr id="3" name="Content Placeholder 2"/>
          <p:cNvSpPr>
            <a:spLocks noGrp="1"/>
          </p:cNvSpPr>
          <p:nvPr>
            <p:ph idx="1"/>
          </p:nvPr>
        </p:nvSpPr>
        <p:spPr>
          <a:xfrm>
            <a:off x="283716" y="1658219"/>
            <a:ext cx="6664548" cy="4277072"/>
          </a:xfrm>
        </p:spPr>
        <p:txBody>
          <a:bodyPr/>
          <a:lstStyle>
            <a:lvl1pPr>
              <a:defRPr>
                <a:effectLst/>
              </a:defRPr>
            </a:lvl1pPr>
            <a:lvl2pPr>
              <a:defRPr>
                <a:effectLst/>
              </a:defRPr>
            </a:lvl2pPr>
            <a:lvl3pPr>
              <a:defRPr>
                <a:effectLst/>
              </a:defRPr>
            </a:lvl3pPr>
            <a:lvl4pPr>
              <a:defRPr>
                <a:effectLst/>
              </a:defRPr>
            </a:lvl4pPr>
            <a:lvl5pPr>
              <a:defRPr>
                <a:effect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Date Placeholder 3"/>
          <p:cNvSpPr>
            <a:spLocks noGrp="1"/>
          </p:cNvSpPr>
          <p:nvPr>
            <p:ph type="dt" sz="half" idx="2"/>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10" name="Footer Placeholder 4"/>
          <p:cNvSpPr>
            <a:spLocks noGrp="1"/>
          </p:cNvSpPr>
          <p:nvPr>
            <p:ph type="ftr" sz="quarter" idx="3"/>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1" name="Slide Number Placeholder 5"/>
          <p:cNvSpPr>
            <a:spLocks noGrp="1"/>
          </p:cNvSpPr>
          <p:nvPr>
            <p:ph type="sldNum" sz="quarter" idx="4"/>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spTree>
    <p:extLst>
      <p:ext uri="{BB962C8B-B14F-4D97-AF65-F5344CB8AC3E}">
        <p14:creationId xmlns:p14="http://schemas.microsoft.com/office/powerpoint/2010/main" val="394087673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57986" y="4425131"/>
            <a:ext cx="6731025" cy="1362075"/>
          </a:xfrm>
        </p:spPr>
        <p:txBody>
          <a:bodyPr anchor="t"/>
          <a:lstStyle>
            <a:lvl1pPr algn="l">
              <a:defRPr sz="3600" b="1" cap="all">
                <a:effectLst/>
              </a:defRPr>
            </a:lvl1pPr>
          </a:lstStyle>
          <a:p>
            <a:r>
              <a:rPr lang="en-US" smtClean="0"/>
              <a:t>Click to edit Master title style</a:t>
            </a:r>
            <a:endParaRPr lang="en-GB" dirty="0"/>
          </a:p>
        </p:txBody>
      </p:sp>
      <p:sp>
        <p:nvSpPr>
          <p:cNvPr id="3" name="Text Placeholder 2"/>
          <p:cNvSpPr>
            <a:spLocks noGrp="1"/>
          </p:cNvSpPr>
          <p:nvPr>
            <p:ph type="body" idx="1"/>
          </p:nvPr>
        </p:nvSpPr>
        <p:spPr>
          <a:xfrm>
            <a:off x="357986" y="2924944"/>
            <a:ext cx="6731025" cy="1500187"/>
          </a:xfrm>
        </p:spPr>
        <p:txBody>
          <a:bodyPr anchor="b"/>
          <a:lstStyle>
            <a:lvl1pPr marL="0" indent="0">
              <a:buNone/>
              <a:defRPr sz="2000">
                <a:solidFill>
                  <a:srgbClr val="767878"/>
                </a:solidFill>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3"/>
          <p:cNvSpPr>
            <a:spLocks noGrp="1"/>
          </p:cNvSpPr>
          <p:nvPr>
            <p:ph type="dt" sz="half" idx="2"/>
          </p:nvPr>
        </p:nvSpPr>
        <p:spPr>
          <a:xfrm>
            <a:off x="331995"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10" name="Footer Placeholder 4"/>
          <p:cNvSpPr>
            <a:spLocks noGrp="1"/>
          </p:cNvSpPr>
          <p:nvPr>
            <p:ph type="ftr" sz="quarter" idx="3"/>
          </p:nvPr>
        </p:nvSpPr>
        <p:spPr>
          <a:xfrm>
            <a:off x="1740171"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1" name="Slide Number Placeholder 5"/>
          <p:cNvSpPr>
            <a:spLocks noGrp="1"/>
          </p:cNvSpPr>
          <p:nvPr>
            <p:ph type="sldNum" sz="quarter" idx="4"/>
          </p:nvPr>
        </p:nvSpPr>
        <p:spPr>
          <a:xfrm>
            <a:off x="3686022"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spTree>
    <p:extLst>
      <p:ext uri="{BB962C8B-B14F-4D97-AF65-F5344CB8AC3E}">
        <p14:creationId xmlns:p14="http://schemas.microsoft.com/office/powerpoint/2010/main" val="235332517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3504" y="332656"/>
            <a:ext cx="6912768" cy="1143000"/>
          </a:xfrm>
        </p:spPr>
        <p:txBody>
          <a:bodyPr/>
          <a:lstStyle>
            <a:lvl1pPr>
              <a:defRPr>
                <a:effectLst/>
              </a:defRPr>
            </a:lvl1pPr>
          </a:lstStyle>
          <a:p>
            <a:r>
              <a:rPr lang="en-US" smtClean="0"/>
              <a:t>Click to edit Master title style</a:t>
            </a:r>
            <a:endParaRPr lang="en-GB" dirty="0"/>
          </a:p>
        </p:txBody>
      </p:sp>
      <p:sp>
        <p:nvSpPr>
          <p:cNvPr id="3" name="Content Placeholder 2"/>
          <p:cNvSpPr>
            <a:spLocks noGrp="1"/>
          </p:cNvSpPr>
          <p:nvPr>
            <p:ph sz="half" idx="1"/>
          </p:nvPr>
        </p:nvSpPr>
        <p:spPr>
          <a:xfrm>
            <a:off x="283503" y="1658218"/>
            <a:ext cx="3354027" cy="4349081"/>
          </a:xfrm>
        </p:spPr>
        <p:txBody>
          <a:bodyPr/>
          <a:lstStyle>
            <a:lvl1pPr>
              <a:defRPr sz="2800">
                <a:effectLst/>
              </a:defRPr>
            </a:lvl1pPr>
            <a:lvl2pPr>
              <a:defRPr sz="2400">
                <a:effectLst/>
              </a:defRPr>
            </a:lvl2pPr>
            <a:lvl3pPr>
              <a:defRPr sz="2000">
                <a:effectLst/>
              </a:defRPr>
            </a:lvl3pPr>
            <a:lvl4pPr>
              <a:defRPr sz="1800">
                <a:effectLst/>
              </a:defRPr>
            </a:lvl4pPr>
            <a:lvl5pPr>
              <a:defRPr sz="1800">
                <a:effectLs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3787313" y="1658219"/>
            <a:ext cx="3304967" cy="4349080"/>
          </a:xfrm>
        </p:spPr>
        <p:txBody>
          <a:bodyPr/>
          <a:lstStyle>
            <a:lvl1pPr>
              <a:defRPr sz="2800">
                <a:effectLst/>
              </a:defRPr>
            </a:lvl1pPr>
            <a:lvl2pPr>
              <a:defRPr sz="2400">
                <a:effectLst/>
              </a:defRPr>
            </a:lvl2pPr>
            <a:lvl3pPr>
              <a:defRPr sz="2000">
                <a:effectLst/>
              </a:defRPr>
            </a:lvl3pPr>
            <a:lvl4pPr>
              <a:defRPr sz="1800">
                <a:effectLst/>
              </a:defRPr>
            </a:lvl4pPr>
            <a:lvl5pPr>
              <a:defRPr sz="1800">
                <a:effectLs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Date Placeholder 3"/>
          <p:cNvSpPr>
            <a:spLocks noGrp="1"/>
          </p:cNvSpPr>
          <p:nvPr>
            <p:ph type="dt" sz="half" idx="10"/>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9" name="Footer Placeholder 4"/>
          <p:cNvSpPr>
            <a:spLocks noGrp="1"/>
          </p:cNvSpPr>
          <p:nvPr>
            <p:ph type="ftr" sz="quarter" idx="3"/>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3" name="Slide Number Placeholder 5"/>
          <p:cNvSpPr>
            <a:spLocks noGrp="1"/>
          </p:cNvSpPr>
          <p:nvPr>
            <p:ph type="sldNum" sz="quarter" idx="4"/>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244408" y="6419874"/>
            <a:ext cx="720080" cy="321187"/>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92301" y="6386038"/>
            <a:ext cx="720080" cy="321187"/>
          </a:xfrm>
          <a:prstGeom prst="rect">
            <a:avLst/>
          </a:prstGeom>
        </p:spPr>
      </p:pic>
    </p:spTree>
    <p:extLst>
      <p:ext uri="{BB962C8B-B14F-4D97-AF65-F5344CB8AC3E}">
        <p14:creationId xmlns:p14="http://schemas.microsoft.com/office/powerpoint/2010/main" val="260352866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3504" y="260648"/>
            <a:ext cx="6912768" cy="1143000"/>
          </a:xfrm>
        </p:spPr>
        <p:txBody>
          <a:bodyPr/>
          <a:lstStyle>
            <a:lvl1pPr>
              <a:defRPr>
                <a:effectLst/>
              </a:defRPr>
            </a:lvl1pPr>
          </a:lstStyle>
          <a:p>
            <a:r>
              <a:rPr lang="en-US" smtClean="0"/>
              <a:t>Click to edit Master title style</a:t>
            </a:r>
            <a:endParaRPr lang="en-GB" dirty="0"/>
          </a:p>
        </p:txBody>
      </p:sp>
      <p:sp>
        <p:nvSpPr>
          <p:cNvPr id="3" name="Text Placeholder 2"/>
          <p:cNvSpPr>
            <a:spLocks noGrp="1"/>
          </p:cNvSpPr>
          <p:nvPr>
            <p:ph type="body" idx="1"/>
          </p:nvPr>
        </p:nvSpPr>
        <p:spPr>
          <a:xfrm>
            <a:off x="282061" y="1521123"/>
            <a:ext cx="3384376" cy="639762"/>
          </a:xfrm>
        </p:spPr>
        <p:txBody>
          <a:bodyPr anchor="b">
            <a:noAutofit/>
          </a:bodyPr>
          <a:lstStyle>
            <a:lvl1pPr marL="0" indent="0">
              <a:buNone/>
              <a:defRPr sz="2400" b="1">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82061" y="2160885"/>
            <a:ext cx="3384376" cy="3774405"/>
          </a:xfrm>
        </p:spPr>
        <p:txBody>
          <a:bodyPr/>
          <a:lstStyle>
            <a:lvl1pPr>
              <a:defRPr sz="2400">
                <a:effectLst/>
              </a:defRPr>
            </a:lvl1pPr>
            <a:lvl2pPr>
              <a:defRPr sz="2000">
                <a:effectLst/>
              </a:defRPr>
            </a:lvl2pPr>
            <a:lvl3pPr>
              <a:defRPr sz="1800">
                <a:effectLst/>
              </a:defRPr>
            </a:lvl3pPr>
            <a:lvl4pPr>
              <a:defRPr sz="1600">
                <a:effectLst/>
              </a:defRPr>
            </a:lvl4pPr>
            <a:lvl5pPr>
              <a:defRPr sz="1600">
                <a:effectLs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3779912" y="1521123"/>
            <a:ext cx="3385705" cy="639762"/>
          </a:xfrm>
        </p:spPr>
        <p:txBody>
          <a:bodyPr anchor="b"/>
          <a:lstStyle>
            <a:lvl1pPr marL="0" indent="0">
              <a:buNone/>
              <a:defRPr sz="2400" b="1">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779912" y="2160885"/>
            <a:ext cx="3385705" cy="3774405"/>
          </a:xfrm>
        </p:spPr>
        <p:txBody>
          <a:bodyPr/>
          <a:lstStyle>
            <a:lvl1pPr>
              <a:defRPr sz="2400">
                <a:effectLst/>
              </a:defRPr>
            </a:lvl1pPr>
            <a:lvl2pPr>
              <a:defRPr sz="2000">
                <a:effectLst/>
              </a:defRPr>
            </a:lvl2pPr>
            <a:lvl3pPr>
              <a:defRPr sz="1800">
                <a:effectLst/>
              </a:defRPr>
            </a:lvl3pPr>
            <a:lvl4pPr>
              <a:defRPr sz="1600">
                <a:effectLst/>
              </a:defRPr>
            </a:lvl4pPr>
            <a:lvl5pPr>
              <a:defRPr sz="1600">
                <a:effectLs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Date Placeholder 3"/>
          <p:cNvSpPr>
            <a:spLocks noGrp="1"/>
          </p:cNvSpPr>
          <p:nvPr>
            <p:ph type="dt" sz="half" idx="10"/>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11" name="Footer Placeholder 4"/>
          <p:cNvSpPr>
            <a:spLocks noGrp="1"/>
          </p:cNvSpPr>
          <p:nvPr>
            <p:ph type="ftr" sz="quarter" idx="11"/>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5" name="Slide Number Placeholder 5"/>
          <p:cNvSpPr>
            <a:spLocks noGrp="1"/>
          </p:cNvSpPr>
          <p:nvPr>
            <p:ph type="sldNum" sz="quarter" idx="12"/>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spTree>
    <p:extLst>
      <p:ext uri="{BB962C8B-B14F-4D97-AF65-F5344CB8AC3E}">
        <p14:creationId xmlns:p14="http://schemas.microsoft.com/office/powerpoint/2010/main" val="123684919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788024" y="5915089"/>
            <a:ext cx="1368152" cy="610255"/>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2915816" y="5912724"/>
            <a:ext cx="1373454" cy="612620"/>
          </a:xfrm>
          <a:prstGeom prst="rect">
            <a:avLst/>
          </a:prstGeom>
        </p:spPr>
      </p:pic>
      <p:sp>
        <p:nvSpPr>
          <p:cNvPr id="3" name="Rectangle 2"/>
          <p:cNvSpPr/>
          <p:nvPr userDrawn="1"/>
        </p:nvSpPr>
        <p:spPr>
          <a:xfrm>
            <a:off x="2483768" y="5476509"/>
            <a:ext cx="4104456" cy="338554"/>
          </a:xfrm>
          <a:prstGeom prst="rect">
            <a:avLst/>
          </a:prstGeom>
        </p:spPr>
        <p:txBody>
          <a:bodyPr wrap="square">
            <a:spAutoFit/>
          </a:bodyPr>
          <a:lstStyle/>
          <a:p>
            <a:r>
              <a:rPr lang="en-US" sz="1600" dirty="0" smtClean="0">
                <a:latin typeface="Segoe UI" panose="020B0502040204020203" pitchFamily="34" charset="0"/>
                <a:cs typeface="Segoe UI" panose="020B0502040204020203" pitchFamily="34" charset="0"/>
              </a:rPr>
              <a:t>One trusted business.</a:t>
            </a:r>
            <a:r>
              <a:rPr lang="en-US" sz="1600" baseline="0" dirty="0" smtClean="0">
                <a:latin typeface="Segoe UI" panose="020B0502040204020203" pitchFamily="34" charset="0"/>
                <a:cs typeface="Segoe UI" panose="020B0502040204020203" pitchFamily="34" charset="0"/>
              </a:rPr>
              <a:t> </a:t>
            </a:r>
            <a:r>
              <a:rPr lang="en-US" sz="1600" dirty="0" smtClean="0">
                <a:latin typeface="Segoe UI" panose="020B0502040204020203" pitchFamily="34" charset="0"/>
                <a:cs typeface="Segoe UI" panose="020B0502040204020203" pitchFamily="34" charset="0"/>
              </a:rPr>
              <a:t>Two different services</a:t>
            </a:r>
            <a:endParaRPr lang="en-GB" sz="1600" dirty="0">
              <a:latin typeface="Segoe UI" panose="020B0502040204020203" pitchFamily="34" charset="0"/>
              <a:cs typeface="Segoe UI" panose="020B0502040204020203" pitchFamily="34" charset="0"/>
            </a:endParaRPr>
          </a:p>
        </p:txBody>
      </p:sp>
      <p:pic>
        <p:nvPicPr>
          <p:cNvPr id="12" name="Picture 11"/>
          <p:cNvPicPr>
            <a:picLocks noChangeAspect="1"/>
          </p:cNvPicPr>
          <p:nvPr userDrawn="1"/>
        </p:nvPicPr>
        <p:blipFill rotWithShape="1">
          <a:blip r:embed="rId4" cstate="print">
            <a:extLst>
              <a:ext uri="{28A0092B-C50C-407E-A947-70E740481C1C}">
                <a14:useLocalDpi xmlns:a14="http://schemas.microsoft.com/office/drawing/2010/main"/>
              </a:ext>
            </a:extLst>
          </a:blip>
          <a:srcRect r="-1"/>
          <a:stretch/>
        </p:blipFill>
        <p:spPr>
          <a:xfrm>
            <a:off x="35625" y="3084556"/>
            <a:ext cx="8207896" cy="896684"/>
          </a:xfrm>
          <a:prstGeom prst="rect">
            <a:avLst/>
          </a:prstGeom>
        </p:spPr>
      </p:pic>
      <p:pic>
        <p:nvPicPr>
          <p:cNvPr id="10" name="Picture 9"/>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987949" y="3925175"/>
            <a:ext cx="255563" cy="255563"/>
          </a:xfrm>
          <a:prstGeom prst="rect">
            <a:avLst/>
          </a:prstGeom>
        </p:spPr>
      </p:pic>
      <p:pic>
        <p:nvPicPr>
          <p:cNvPr id="13" name="Picture 12"/>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331640" y="3933291"/>
            <a:ext cx="260648" cy="260648"/>
          </a:xfrm>
          <a:prstGeom prst="rect">
            <a:avLst/>
          </a:prstGeom>
        </p:spPr>
      </p:pic>
      <p:pic>
        <p:nvPicPr>
          <p:cNvPr id="14" name="Picture 13"/>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622582" y="3910218"/>
            <a:ext cx="282947" cy="283721"/>
          </a:xfrm>
          <a:prstGeom prst="rect">
            <a:avLst/>
          </a:prstGeom>
        </p:spPr>
      </p:pic>
      <p:sp>
        <p:nvSpPr>
          <p:cNvPr id="4" name="Content Placeholder 3"/>
          <p:cNvSpPr>
            <a:spLocks noGrp="1"/>
          </p:cNvSpPr>
          <p:nvPr>
            <p:ph sz="quarter" idx="10" hasCustomPrompt="1"/>
          </p:nvPr>
        </p:nvSpPr>
        <p:spPr>
          <a:xfrm>
            <a:off x="539552" y="1407172"/>
            <a:ext cx="3749718" cy="2015554"/>
          </a:xfrm>
        </p:spPr>
        <p:txBody>
          <a:bodyPr/>
          <a:lstStyle>
            <a:lvl1pPr marL="0" indent="0">
              <a:buNone/>
              <a:defRPr sz="1800" b="0" baseline="0">
                <a:solidFill>
                  <a:srgbClr val="767878"/>
                </a:solidFill>
              </a:defRPr>
            </a:lvl1pPr>
            <a:lvl2pPr>
              <a:defRPr/>
            </a:lvl2pPr>
            <a:lvl3pPr>
              <a:defRPr/>
            </a:lvl3pPr>
            <a:lvl4pPr>
              <a:defRPr/>
            </a:lvl4pPr>
          </a:lstStyle>
          <a:p>
            <a:pPr lvl="0"/>
            <a:r>
              <a:rPr lang="en-US" dirty="0" smtClean="0"/>
              <a:t>Name                                          Job Title                                Telephone No             email@miaa.nhs.uk</a:t>
            </a:r>
            <a:endParaRPr lang="en-GB" dirty="0"/>
          </a:p>
        </p:txBody>
      </p:sp>
    </p:spTree>
    <p:extLst>
      <p:ext uri="{BB962C8B-B14F-4D97-AF65-F5344CB8AC3E}">
        <p14:creationId xmlns:p14="http://schemas.microsoft.com/office/powerpoint/2010/main" val="409806133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6" name="Footer Placeholder 4"/>
          <p:cNvSpPr>
            <a:spLocks noGrp="1"/>
          </p:cNvSpPr>
          <p:nvPr>
            <p:ph type="ftr" sz="quarter" idx="3"/>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0" name="Slide Number Placeholder 5"/>
          <p:cNvSpPr>
            <a:spLocks noGrp="1"/>
          </p:cNvSpPr>
          <p:nvPr>
            <p:ph type="sldNum" sz="quarter" idx="4"/>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spTree>
    <p:extLst>
      <p:ext uri="{BB962C8B-B14F-4D97-AF65-F5344CB8AC3E}">
        <p14:creationId xmlns:p14="http://schemas.microsoft.com/office/powerpoint/2010/main" val="77060822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0885" y="404663"/>
            <a:ext cx="2808312" cy="1162050"/>
          </a:xfrm>
        </p:spPr>
        <p:txBody>
          <a:bodyPr anchor="b">
            <a:noAutofit/>
          </a:bodyPr>
          <a:lstStyle>
            <a:lvl1pPr algn="l">
              <a:defRPr sz="2400" b="1">
                <a:effectLst/>
              </a:defRPr>
            </a:lvl1pPr>
          </a:lstStyle>
          <a:p>
            <a:r>
              <a:rPr lang="en-US" smtClean="0"/>
              <a:t>Click to edit Master title style</a:t>
            </a:r>
            <a:endParaRPr lang="en-GB" dirty="0"/>
          </a:p>
        </p:txBody>
      </p:sp>
      <p:sp>
        <p:nvSpPr>
          <p:cNvPr id="3" name="Content Placeholder 2"/>
          <p:cNvSpPr>
            <a:spLocks noGrp="1"/>
          </p:cNvSpPr>
          <p:nvPr>
            <p:ph idx="1"/>
          </p:nvPr>
        </p:nvSpPr>
        <p:spPr>
          <a:xfrm>
            <a:off x="3304704" y="404664"/>
            <a:ext cx="3859584" cy="5676230"/>
          </a:xfrm>
        </p:spPr>
        <p:txBody>
          <a:bodyPr/>
          <a:lstStyle>
            <a:lvl1pPr>
              <a:defRPr sz="2400">
                <a:effectLst/>
              </a:defRPr>
            </a:lvl1pPr>
            <a:lvl2pPr>
              <a:defRPr sz="2000">
                <a:effectLst/>
              </a:defRPr>
            </a:lvl2pPr>
            <a:lvl3pPr>
              <a:defRPr sz="1800">
                <a:effectLst/>
              </a:defRPr>
            </a:lvl3pPr>
            <a:lvl4pPr>
              <a:defRPr sz="1600">
                <a:effectLst/>
              </a:defRPr>
            </a:lvl4pPr>
            <a:lvl5pPr>
              <a:defRPr sz="1600">
                <a:effectLst/>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260885" y="1566713"/>
            <a:ext cx="2808312" cy="4514181"/>
          </a:xfrm>
        </p:spPr>
        <p:txBody>
          <a:bodyPr>
            <a:normAutofit/>
          </a:bodyPr>
          <a:lstStyle>
            <a:lvl1pPr marL="0" indent="0">
              <a:buNone/>
              <a:defRPr sz="2000">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9" name="Footer Placeholder 4"/>
          <p:cNvSpPr>
            <a:spLocks noGrp="1"/>
          </p:cNvSpPr>
          <p:nvPr>
            <p:ph type="ftr" sz="quarter" idx="3"/>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3" name="Slide Number Placeholder 5"/>
          <p:cNvSpPr>
            <a:spLocks noGrp="1"/>
          </p:cNvSpPr>
          <p:nvPr>
            <p:ph type="sldNum" sz="quarter" idx="4"/>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spTree>
    <p:extLst>
      <p:ext uri="{BB962C8B-B14F-4D97-AF65-F5344CB8AC3E}">
        <p14:creationId xmlns:p14="http://schemas.microsoft.com/office/powerpoint/2010/main" val="73611834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3504" y="4736505"/>
            <a:ext cx="5486400" cy="566738"/>
          </a:xfrm>
        </p:spPr>
        <p:txBody>
          <a:bodyPr anchor="b"/>
          <a:lstStyle>
            <a:lvl1pPr algn="l">
              <a:defRPr sz="2000" b="1">
                <a:effectLst/>
              </a:defRPr>
            </a:lvl1pPr>
          </a:lstStyle>
          <a:p>
            <a:r>
              <a:rPr lang="en-US" smtClean="0"/>
              <a:t>Click to edit Master title style</a:t>
            </a:r>
            <a:endParaRPr lang="en-GB"/>
          </a:p>
        </p:txBody>
      </p:sp>
      <p:sp>
        <p:nvSpPr>
          <p:cNvPr id="3" name="Picture Placeholder 2"/>
          <p:cNvSpPr>
            <a:spLocks noGrp="1"/>
          </p:cNvSpPr>
          <p:nvPr>
            <p:ph type="pic" idx="1"/>
          </p:nvPr>
        </p:nvSpPr>
        <p:spPr>
          <a:xfrm>
            <a:off x="283504" y="548680"/>
            <a:ext cx="5486400" cy="4114800"/>
          </a:xfrm>
        </p:spPr>
        <p:txBody>
          <a:bodyPr/>
          <a:lstStyle>
            <a:lvl1pPr marL="0" indent="0">
              <a:buNone/>
              <a:defRPr sz="3200">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GB" dirty="0"/>
          </a:p>
        </p:txBody>
      </p:sp>
      <p:sp>
        <p:nvSpPr>
          <p:cNvPr id="4" name="Text Placeholder 3"/>
          <p:cNvSpPr>
            <a:spLocks noGrp="1"/>
          </p:cNvSpPr>
          <p:nvPr>
            <p:ph type="body" sz="half" idx="2"/>
          </p:nvPr>
        </p:nvSpPr>
        <p:spPr>
          <a:xfrm>
            <a:off x="283504" y="5303243"/>
            <a:ext cx="5486400" cy="804862"/>
          </a:xfrm>
        </p:spPr>
        <p:txBody>
          <a:bodyPr/>
          <a:lstStyle>
            <a:lvl1pPr marL="0" indent="0">
              <a:buNone/>
              <a:defRPr sz="1400">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9" name="Footer Placeholder 4"/>
          <p:cNvSpPr>
            <a:spLocks noGrp="1"/>
          </p:cNvSpPr>
          <p:nvPr>
            <p:ph type="ftr" sz="quarter" idx="3"/>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3" name="Slide Number Placeholder 5"/>
          <p:cNvSpPr>
            <a:spLocks noGrp="1"/>
          </p:cNvSpPr>
          <p:nvPr>
            <p:ph type="sldNum" sz="quarter" idx="4"/>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spTree>
    <p:extLst>
      <p:ext uri="{BB962C8B-B14F-4D97-AF65-F5344CB8AC3E}">
        <p14:creationId xmlns:p14="http://schemas.microsoft.com/office/powerpoint/2010/main" val="159665569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3504" y="274638"/>
            <a:ext cx="8392952" cy="1143000"/>
          </a:xfrm>
          <a:prstGeom prst="rect">
            <a:avLst/>
          </a:prstGeom>
          <a:effectLst>
            <a:glow rad="508000">
              <a:schemeClr val="bg1"/>
            </a:glow>
          </a:effectLst>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283504" y="1600201"/>
            <a:ext cx="8403296" cy="4349080"/>
          </a:xfrm>
          <a:prstGeom prst="rect">
            <a:avLst/>
          </a:prstGeom>
          <a:noFill/>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Date Placeholder 3"/>
          <p:cNvSpPr>
            <a:spLocks noGrp="1"/>
          </p:cNvSpPr>
          <p:nvPr>
            <p:ph type="dt" sz="half" idx="2"/>
          </p:nvPr>
        </p:nvSpPr>
        <p:spPr>
          <a:xfrm>
            <a:off x="283504" y="6237313"/>
            <a:ext cx="107534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2AB28-EEF6-4B0D-869F-8F3C987431E4}" type="datetimeFigureOut">
              <a:rPr lang="en-GB" smtClean="0"/>
              <a:t>27/08/2020</a:t>
            </a:fld>
            <a:endParaRPr lang="en-GB" dirty="0"/>
          </a:p>
        </p:txBody>
      </p:sp>
      <p:sp>
        <p:nvSpPr>
          <p:cNvPr id="10" name="Footer Placeholder 4"/>
          <p:cNvSpPr>
            <a:spLocks noGrp="1"/>
          </p:cNvSpPr>
          <p:nvPr>
            <p:ph type="ftr" sz="quarter" idx="3"/>
          </p:nvPr>
        </p:nvSpPr>
        <p:spPr>
          <a:xfrm>
            <a:off x="1691680" y="6237312"/>
            <a:ext cx="16130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11" name="Slide Number Placeholder 5"/>
          <p:cNvSpPr>
            <a:spLocks noGrp="1"/>
          </p:cNvSpPr>
          <p:nvPr>
            <p:ph type="sldNum" sz="quarter" idx="4"/>
          </p:nvPr>
        </p:nvSpPr>
        <p:spPr>
          <a:xfrm>
            <a:off x="3637531" y="6237605"/>
            <a:ext cx="107534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CC4D9-6F1F-4D55-A406-549F9D74B81B}" type="slidenum">
              <a:rPr lang="en-GB" smtClean="0"/>
              <a:t>‹#›</a:t>
            </a:fld>
            <a:endParaRPr lang="en-GB" dirty="0"/>
          </a:p>
        </p:txBody>
      </p:sp>
      <p:grpSp>
        <p:nvGrpSpPr>
          <p:cNvPr id="4" name="Group 3"/>
          <p:cNvGrpSpPr/>
          <p:nvPr userDrawn="1"/>
        </p:nvGrpSpPr>
        <p:grpSpPr>
          <a:xfrm>
            <a:off x="7990616" y="6309320"/>
            <a:ext cx="829856" cy="216024"/>
            <a:chOff x="7990616" y="6309320"/>
            <a:chExt cx="829856" cy="216024"/>
          </a:xfrm>
        </p:grpSpPr>
        <p:sp>
          <p:nvSpPr>
            <p:cNvPr id="7" name="Oval 6"/>
            <p:cNvSpPr/>
            <p:nvPr userDrawn="1"/>
          </p:nvSpPr>
          <p:spPr>
            <a:xfrm>
              <a:off x="8604448" y="6309320"/>
              <a:ext cx="216024" cy="216024"/>
            </a:xfrm>
            <a:prstGeom prst="ellipse">
              <a:avLst/>
            </a:prstGeom>
            <a:solidFill>
              <a:srgbClr val="AF2573"/>
            </a:solidFill>
            <a:ln>
              <a:solidFill>
                <a:srgbClr val="AF25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p:cNvSpPr/>
            <p:nvPr userDrawn="1"/>
          </p:nvSpPr>
          <p:spPr>
            <a:xfrm>
              <a:off x="8297532" y="6309320"/>
              <a:ext cx="216024" cy="216024"/>
            </a:xfrm>
            <a:prstGeom prst="ellipse">
              <a:avLst/>
            </a:prstGeom>
            <a:solidFill>
              <a:srgbClr val="00A499"/>
            </a:solidFill>
            <a:ln>
              <a:solidFill>
                <a:srgbClr val="00A4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Oval 11"/>
            <p:cNvSpPr/>
            <p:nvPr userDrawn="1"/>
          </p:nvSpPr>
          <p:spPr>
            <a:xfrm>
              <a:off x="7990616" y="6309320"/>
              <a:ext cx="216024" cy="216024"/>
            </a:xfrm>
            <a:prstGeom prst="ellipse">
              <a:avLst/>
            </a:prstGeom>
            <a:solidFill>
              <a:srgbClr val="0060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3739501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iming>
    <p:tnLst>
      <p:par>
        <p:cTn id="1" dur="indefinite" restart="never" nodeType="tmRoot"/>
      </p:par>
    </p:tnLst>
  </p:timing>
  <p:txStyles>
    <p:titleStyle>
      <a:lvl1pPr algn="l" defTabSz="914400" rtl="0" eaLnBrk="1" latinLnBrk="0" hangingPunct="1">
        <a:spcBef>
          <a:spcPct val="0"/>
        </a:spcBef>
        <a:buNone/>
        <a:defRPr sz="3200" kern="1200">
          <a:solidFill>
            <a:schemeClr val="tx1"/>
          </a:solidFill>
          <a:effectLst/>
          <a:latin typeface="Arial" panose="020B0604020202020204" pitchFamily="34" charset="0"/>
          <a:ea typeface="Arial" panose="020B0604020202020204" pitchFamily="34" charset="0"/>
          <a:cs typeface="Arial" panose="020B0604020202020204" pitchFamily="34" charset="0"/>
        </a:defRPr>
      </a:lvl1pPr>
    </p:titleStyle>
    <p:bodyStyle>
      <a:lvl1pPr marL="342900" indent="-342900" algn="l" defTabSz="914400" rtl="0" eaLnBrk="1" latinLnBrk="0" hangingPunct="1">
        <a:lnSpc>
          <a:spcPct val="114000"/>
        </a:lnSpc>
        <a:spcBef>
          <a:spcPts val="0"/>
        </a:spcBef>
        <a:spcAft>
          <a:spcPts val="600"/>
        </a:spcAft>
        <a:buFont typeface="Arial" pitchFamily="34" charset="0"/>
        <a:buChar char="•"/>
        <a:defRPr sz="2800" kern="1200">
          <a:solidFill>
            <a:schemeClr val="tx1"/>
          </a:solidFill>
          <a:effectLst/>
          <a:latin typeface="Arial" charset="0"/>
          <a:ea typeface="Arial" charset="0"/>
          <a:cs typeface="Arial" charset="0"/>
        </a:defRPr>
      </a:lvl1pPr>
      <a:lvl2pPr marL="742950" indent="-285750" algn="l" defTabSz="914400" rtl="0" eaLnBrk="1" latinLnBrk="0" hangingPunct="1">
        <a:lnSpc>
          <a:spcPct val="114000"/>
        </a:lnSpc>
        <a:spcBef>
          <a:spcPts val="0"/>
        </a:spcBef>
        <a:spcAft>
          <a:spcPts val="600"/>
        </a:spcAft>
        <a:buFont typeface="Arial" pitchFamily="34" charset="0"/>
        <a:buChar char="–"/>
        <a:defRPr sz="2400" kern="1200">
          <a:solidFill>
            <a:schemeClr val="tx1"/>
          </a:solidFill>
          <a:effectLst/>
          <a:latin typeface="Arial" charset="0"/>
          <a:ea typeface="Arial" charset="0"/>
          <a:cs typeface="Arial" charset="0"/>
        </a:defRPr>
      </a:lvl2pPr>
      <a:lvl3pPr marL="1143000" indent="-228600" algn="l" defTabSz="914400" rtl="0" eaLnBrk="1" latinLnBrk="0" hangingPunct="1">
        <a:lnSpc>
          <a:spcPct val="114000"/>
        </a:lnSpc>
        <a:spcBef>
          <a:spcPts val="0"/>
        </a:spcBef>
        <a:spcAft>
          <a:spcPts val="600"/>
        </a:spcAft>
        <a:buFont typeface="Arial" pitchFamily="34" charset="0"/>
        <a:buChar char="•"/>
        <a:defRPr sz="2000" kern="1200">
          <a:solidFill>
            <a:schemeClr val="tx1"/>
          </a:solidFill>
          <a:effectLst/>
          <a:latin typeface="Arial" charset="0"/>
          <a:ea typeface="Arial" charset="0"/>
          <a:cs typeface="Arial" charset="0"/>
        </a:defRPr>
      </a:lvl3pPr>
      <a:lvl4pPr marL="1600200" indent="-228600" algn="l" defTabSz="914400" rtl="0" eaLnBrk="1" latinLnBrk="0" hangingPunct="1">
        <a:lnSpc>
          <a:spcPct val="114000"/>
        </a:lnSpc>
        <a:spcBef>
          <a:spcPts val="0"/>
        </a:spcBef>
        <a:spcAft>
          <a:spcPts val="600"/>
        </a:spcAft>
        <a:buFont typeface="Arial" pitchFamily="34" charset="0"/>
        <a:buChar char="–"/>
        <a:defRPr sz="1800" kern="1200">
          <a:solidFill>
            <a:schemeClr val="tx1"/>
          </a:solidFill>
          <a:effectLst/>
          <a:latin typeface="Arial" charset="0"/>
          <a:ea typeface="Arial" charset="0"/>
          <a:cs typeface="Arial" charset="0"/>
        </a:defRPr>
      </a:lvl4pPr>
      <a:lvl5pPr marL="2057400" indent="-228600" algn="l" defTabSz="914400" rtl="0" eaLnBrk="1" latinLnBrk="0" hangingPunct="1">
        <a:lnSpc>
          <a:spcPct val="114000"/>
        </a:lnSpc>
        <a:spcBef>
          <a:spcPts val="0"/>
        </a:spcBef>
        <a:spcAft>
          <a:spcPts val="600"/>
        </a:spcAft>
        <a:buFont typeface="Arial" pitchFamily="34" charset="0"/>
        <a:buChar char="»"/>
        <a:defRPr sz="1600" kern="1200">
          <a:solidFill>
            <a:schemeClr val="tx1"/>
          </a:solidFill>
          <a:effectLst/>
          <a:latin typeface="Arial" charset="0"/>
          <a:ea typeface="Arial" charset="0"/>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1822701"/>
            <a:ext cx="7992887" cy="1174251"/>
          </a:xfrm>
        </p:spPr>
        <p:txBody>
          <a:bodyPr>
            <a:normAutofit fontScale="90000"/>
          </a:bodyPr>
          <a:lstStyle/>
          <a:p>
            <a:r>
              <a:rPr lang="en-GB" dirty="0"/>
              <a:t>Data Security and Protection Toolkit Assurance</a:t>
            </a:r>
            <a:br>
              <a:rPr lang="en-GB" dirty="0"/>
            </a:br>
            <a:r>
              <a:rPr lang="en-GB" dirty="0" smtClean="0"/>
              <a:t>2019/20 </a:t>
            </a:r>
            <a:endParaRPr lang="en-GB" dirty="0"/>
          </a:p>
        </p:txBody>
      </p:sp>
      <p:sp>
        <p:nvSpPr>
          <p:cNvPr id="3" name="Text Placeholder 2"/>
          <p:cNvSpPr>
            <a:spLocks noGrp="1"/>
          </p:cNvSpPr>
          <p:nvPr>
            <p:ph type="body" sz="quarter" idx="10"/>
          </p:nvPr>
        </p:nvSpPr>
        <p:spPr>
          <a:xfrm>
            <a:off x="971600" y="3539964"/>
            <a:ext cx="4348307" cy="1257188"/>
          </a:xfrm>
        </p:spPr>
        <p:txBody>
          <a:bodyPr/>
          <a:lstStyle/>
          <a:p>
            <a:r>
              <a:rPr lang="en-GB" dirty="0" smtClean="0"/>
              <a:t>Wirral Community </a:t>
            </a:r>
            <a:r>
              <a:rPr lang="en-GB" dirty="0" smtClean="0"/>
              <a:t>Health and Care NHS </a:t>
            </a:r>
            <a:r>
              <a:rPr lang="en-GB" dirty="0" smtClean="0"/>
              <a:t>Foundation Trust</a:t>
            </a:r>
            <a:endParaRPr lang="en-GB" dirty="0"/>
          </a:p>
        </p:txBody>
      </p:sp>
    </p:spTree>
    <p:extLst>
      <p:ext uri="{BB962C8B-B14F-4D97-AF65-F5344CB8AC3E}">
        <p14:creationId xmlns:p14="http://schemas.microsoft.com/office/powerpoint/2010/main" val="3954743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13364" y="620688"/>
            <a:ext cx="8219076" cy="4310874"/>
          </a:xfrm>
          <a:prstGeom prst="rect">
            <a:avLst/>
          </a:prstGeom>
          <a:solidFill>
            <a:schemeClr val="bg1"/>
          </a:solidFill>
          <a:ln>
            <a:noFill/>
          </a:ln>
          <a:effectLst/>
          <a:extLst/>
        </p:spPr>
        <p:txBody>
          <a:bodyPr vert="horz" wrap="square" lIns="84406" tIns="42203" rIns="84406" bIns="42203" numCol="1" anchor="t" anchorCtr="0" compatLnSpc="1">
            <a:prstTxWarp prst="textNoShape">
              <a:avLst/>
            </a:prstTxWarp>
            <a:spAutoFit/>
          </a:bodyPr>
          <a:lstStyle/>
          <a:p>
            <a:pPr eaLnBrk="0" fontAlgn="base" hangingPunct="0">
              <a:lnSpc>
                <a:spcPct val="114000"/>
              </a:lnSpc>
              <a:spcBef>
                <a:spcPct val="0"/>
              </a:spcBef>
              <a:spcAft>
                <a:spcPts val="554"/>
              </a:spcAft>
            </a:pPr>
            <a:r>
              <a:rPr lang="en-US" altLang="en-US" sz="1292" b="1" dirty="0">
                <a:solidFill>
                  <a:srgbClr val="00A499"/>
                </a:solidFill>
                <a:latin typeface="Segoe UI" charset="0"/>
                <a:ea typeface="Segoe UI" charset="0"/>
                <a:cs typeface="Segoe UI" charset="0"/>
              </a:rPr>
              <a:t>Introduction</a:t>
            </a:r>
          </a:p>
          <a:p>
            <a:pPr algn="just" eaLnBrk="0" fontAlgn="base" hangingPunct="0">
              <a:lnSpc>
                <a:spcPct val="114000"/>
              </a:lnSpc>
              <a:spcBef>
                <a:spcPct val="0"/>
              </a:spcBef>
              <a:spcAft>
                <a:spcPts val="554"/>
              </a:spcAft>
            </a:pPr>
            <a:r>
              <a:rPr lang="en-GB" altLang="en-US" sz="1015" dirty="0" smtClean="0">
                <a:latin typeface="Segoe UI" charset="0"/>
                <a:ea typeface="Segoe UI" charset="0"/>
                <a:cs typeface="Segoe UI" charset="0"/>
              </a:rPr>
              <a:t>There </a:t>
            </a:r>
            <a:r>
              <a:rPr lang="en-GB" altLang="en-US" sz="1015" dirty="0">
                <a:latin typeface="Segoe UI" charset="0"/>
                <a:ea typeface="Segoe UI" charset="0"/>
                <a:cs typeface="Segoe UI" charset="0"/>
              </a:rPr>
              <a:t>continues to be well publicised data breaches and service disruptions, including high-profile public sector data losses that have resulted in over one million pounds in monetary penalties being issued to NHS organisations by the Information Commissioner.  </a:t>
            </a:r>
          </a:p>
          <a:p>
            <a:pPr algn="just" eaLnBrk="0" fontAlgn="base" hangingPunct="0">
              <a:lnSpc>
                <a:spcPct val="114000"/>
              </a:lnSpc>
              <a:spcBef>
                <a:spcPct val="0"/>
              </a:spcBef>
              <a:spcAft>
                <a:spcPts val="554"/>
              </a:spcAft>
            </a:pPr>
            <a:r>
              <a:rPr lang="en-GB" altLang="en-US" sz="1015" dirty="0" smtClean="0">
                <a:latin typeface="Segoe UI" charset="0"/>
                <a:ea typeface="Segoe UI" charset="0"/>
                <a:cs typeface="Segoe UI" charset="0"/>
              </a:rPr>
              <a:t>As </a:t>
            </a:r>
            <a:r>
              <a:rPr lang="en-GB" altLang="en-US" sz="1015" dirty="0">
                <a:latin typeface="Segoe UI" charset="0"/>
                <a:ea typeface="Segoe UI" charset="0"/>
                <a:cs typeface="Segoe UI" charset="0"/>
              </a:rPr>
              <a:t>of 2018 the IG toolkit was refreshed and replaced with the new Data Security and Protection Toolkit (</a:t>
            </a:r>
            <a:r>
              <a:rPr lang="en-GB" altLang="en-US" sz="1015" dirty="0" smtClean="0">
                <a:latin typeface="Segoe UI" charset="0"/>
                <a:ea typeface="Segoe UI" charset="0"/>
                <a:cs typeface="Segoe UI" charset="0"/>
              </a:rPr>
              <a:t>DSPT). Whilst </a:t>
            </a:r>
            <a:r>
              <a:rPr lang="en-GB" altLang="en-US" sz="1015" dirty="0">
                <a:latin typeface="Segoe UI" charset="0"/>
                <a:ea typeface="Segoe UI" charset="0"/>
                <a:cs typeface="Segoe UI" charset="0"/>
              </a:rPr>
              <a:t>the standards have been updated it remains a tool which allows organisations to measure their compliance against law and central guidance and helps identify areas of partial or non-compliance.  In addition, there is a contractual obligation for providers to complete the DSPT and they are subject to audit against </a:t>
            </a:r>
            <a:r>
              <a:rPr lang="en-GB" altLang="en-US" sz="1015" dirty="0" smtClean="0">
                <a:latin typeface="Segoe UI" charset="0"/>
                <a:ea typeface="Segoe UI" charset="0"/>
                <a:cs typeface="Segoe UI" charset="0"/>
              </a:rPr>
              <a:t>it </a:t>
            </a:r>
            <a:r>
              <a:rPr lang="en-US" altLang="en-US" sz="1015" dirty="0" smtClean="0">
                <a:latin typeface="Segoe UI" charset="0"/>
                <a:ea typeface="Segoe UI" charset="0"/>
                <a:cs typeface="Segoe UI" charset="0"/>
              </a:rPr>
              <a:t>and </a:t>
            </a:r>
            <a:r>
              <a:rPr lang="en-US" altLang="en-US" sz="1015" dirty="0">
                <a:latin typeface="Segoe UI" charset="0"/>
                <a:ea typeface="Segoe UI" charset="0"/>
                <a:cs typeface="Segoe UI" charset="0"/>
              </a:rPr>
              <a:t>must:-</a:t>
            </a:r>
          </a:p>
          <a:p>
            <a:pPr marL="158265" indent="-158265" algn="just" eaLnBrk="0" fontAlgn="base" hangingPunct="0">
              <a:lnSpc>
                <a:spcPct val="114000"/>
              </a:lnSpc>
              <a:spcBef>
                <a:spcPct val="0"/>
              </a:spcBef>
              <a:spcAft>
                <a:spcPts val="554"/>
              </a:spcAft>
              <a:buFont typeface="Arial" charset="0"/>
              <a:buChar char="•"/>
            </a:pPr>
            <a:r>
              <a:rPr lang="en-US" altLang="en-US" sz="1015" dirty="0" smtClean="0">
                <a:latin typeface="Segoe UI" charset="0"/>
                <a:ea typeface="Segoe UI" charset="0"/>
                <a:cs typeface="Segoe UI" charset="0"/>
              </a:rPr>
              <a:t>Inform the coordinating commissioner of the results of the audit; and,</a:t>
            </a:r>
          </a:p>
          <a:p>
            <a:pPr marL="158265" indent="-158265" algn="just" eaLnBrk="0" fontAlgn="base" hangingPunct="0">
              <a:lnSpc>
                <a:spcPct val="114000"/>
              </a:lnSpc>
              <a:spcBef>
                <a:spcPct val="0"/>
              </a:spcBef>
              <a:spcAft>
                <a:spcPts val="554"/>
              </a:spcAft>
              <a:buFont typeface="Arial" charset="0"/>
              <a:buChar char="•"/>
            </a:pPr>
            <a:r>
              <a:rPr lang="en-US" altLang="en-US" sz="1015" dirty="0" smtClean="0">
                <a:latin typeface="Segoe UI" charset="0"/>
                <a:ea typeface="Segoe UI" charset="0"/>
                <a:cs typeface="Segoe UI" charset="0"/>
              </a:rPr>
              <a:t>Publish </a:t>
            </a:r>
            <a:r>
              <a:rPr lang="en-US" altLang="en-US" sz="1015" dirty="0">
                <a:latin typeface="Segoe UI" charset="0"/>
                <a:ea typeface="Segoe UI" charset="0"/>
                <a:cs typeface="Segoe UI" charset="0"/>
              </a:rPr>
              <a:t>the </a:t>
            </a:r>
            <a:r>
              <a:rPr lang="en-US" altLang="en-US" sz="1015" dirty="0" smtClean="0">
                <a:latin typeface="Segoe UI" charset="0"/>
                <a:ea typeface="Segoe UI" charset="0"/>
                <a:cs typeface="Segoe UI" charset="0"/>
              </a:rPr>
              <a:t>audit report both within the NHS </a:t>
            </a:r>
            <a:r>
              <a:rPr lang="en-GB" sz="1015" dirty="0" smtClean="0">
                <a:latin typeface="Segoe UI" charset="0"/>
                <a:ea typeface="Segoe UI" charset="0"/>
                <a:cs typeface="Segoe UI" charset="0"/>
              </a:rPr>
              <a:t>Data Security and Protection Toolkit and</a:t>
            </a:r>
            <a:r>
              <a:rPr lang="en-US" altLang="en-US" sz="1015" dirty="0" smtClean="0">
                <a:latin typeface="Segoe UI" charset="0"/>
                <a:ea typeface="Segoe UI" charset="0"/>
                <a:cs typeface="Segoe UI" charset="0"/>
              </a:rPr>
              <a:t> on their website.</a:t>
            </a:r>
          </a:p>
          <a:p>
            <a:pPr algn="just" eaLnBrk="0" fontAlgn="base" hangingPunct="0">
              <a:lnSpc>
                <a:spcPct val="114000"/>
              </a:lnSpc>
              <a:spcBef>
                <a:spcPct val="0"/>
              </a:spcBef>
              <a:spcAft>
                <a:spcPts val="554"/>
              </a:spcAft>
            </a:pPr>
            <a:endParaRPr lang="en-US" altLang="en-US" sz="1015" dirty="0" smtClean="0">
              <a:latin typeface="Segoe UI" charset="0"/>
              <a:ea typeface="Segoe UI" charset="0"/>
              <a:cs typeface="Segoe UI" charset="0"/>
            </a:endParaRPr>
          </a:p>
          <a:p>
            <a:pPr algn="just" eaLnBrk="0" fontAlgn="base" hangingPunct="0">
              <a:lnSpc>
                <a:spcPct val="114000"/>
              </a:lnSpc>
              <a:spcBef>
                <a:spcPct val="0"/>
              </a:spcBef>
              <a:spcAft>
                <a:spcPts val="554"/>
              </a:spcAft>
            </a:pPr>
            <a:r>
              <a:rPr lang="en-US" altLang="en-US" sz="1292" b="1" dirty="0" smtClean="0">
                <a:solidFill>
                  <a:srgbClr val="00A499"/>
                </a:solidFill>
                <a:latin typeface="Segoe UI" charset="0"/>
                <a:ea typeface="Segoe UI" charset="0"/>
                <a:cs typeface="Segoe UI" charset="0"/>
              </a:rPr>
              <a:t>Objectives </a:t>
            </a:r>
            <a:r>
              <a:rPr lang="en-US" altLang="en-US" sz="1292" b="1" dirty="0">
                <a:solidFill>
                  <a:srgbClr val="00A499"/>
                </a:solidFill>
                <a:latin typeface="Segoe UI" charset="0"/>
                <a:ea typeface="Segoe UI" charset="0"/>
                <a:cs typeface="Segoe UI" charset="0"/>
              </a:rPr>
              <a:t>&amp; Scope</a:t>
            </a:r>
          </a:p>
          <a:p>
            <a:pPr algn="just" eaLnBrk="0" fontAlgn="base" hangingPunct="0">
              <a:lnSpc>
                <a:spcPct val="114000"/>
              </a:lnSpc>
              <a:spcBef>
                <a:spcPct val="0"/>
              </a:spcBef>
              <a:spcAft>
                <a:spcPts val="554"/>
              </a:spcAft>
            </a:pPr>
            <a:r>
              <a:rPr lang="en-US" altLang="en-US" sz="1015" dirty="0">
                <a:latin typeface="Segoe UI" charset="0"/>
                <a:ea typeface="Segoe UI" charset="0"/>
                <a:cs typeface="Segoe UI" charset="0"/>
              </a:rPr>
              <a:t>The objective of the review was to provide an opinion on:</a:t>
            </a:r>
          </a:p>
          <a:p>
            <a:pPr marL="158265" indent="-158265" algn="just" eaLnBrk="0" fontAlgn="base" hangingPunct="0">
              <a:lnSpc>
                <a:spcPct val="114000"/>
              </a:lnSpc>
              <a:spcBef>
                <a:spcPct val="0"/>
              </a:spcBef>
              <a:spcAft>
                <a:spcPts val="554"/>
              </a:spcAft>
              <a:buFont typeface="Arial" charset="0"/>
              <a:buChar char="•"/>
            </a:pPr>
            <a:r>
              <a:rPr lang="en-US" altLang="en-US" sz="1015" dirty="0">
                <a:latin typeface="Segoe UI" charset="0"/>
                <a:ea typeface="Segoe UI" charset="0"/>
                <a:cs typeface="Segoe UI" charset="0"/>
              </a:rPr>
              <a:t>The governance process, policies, and systems in place to complete, approve and submit the DPST Toolkit submission;</a:t>
            </a:r>
          </a:p>
          <a:p>
            <a:pPr marL="158265" indent="-158265" algn="just" eaLnBrk="0" fontAlgn="base" hangingPunct="0">
              <a:lnSpc>
                <a:spcPct val="114000"/>
              </a:lnSpc>
              <a:spcBef>
                <a:spcPct val="0"/>
              </a:spcBef>
              <a:spcAft>
                <a:spcPts val="554"/>
              </a:spcAft>
              <a:buFont typeface="Arial" charset="0"/>
              <a:buChar char="•"/>
            </a:pPr>
            <a:r>
              <a:rPr lang="en-US" altLang="en-US" sz="1015" dirty="0">
                <a:latin typeface="Segoe UI" charset="0"/>
                <a:ea typeface="Segoe UI" charset="0"/>
                <a:cs typeface="Segoe UI" charset="0"/>
              </a:rPr>
              <a:t>The validity of the assertions of the DPST submission based on the evidence available at time of audit for the reviewed sample; </a:t>
            </a:r>
          </a:p>
          <a:p>
            <a:pPr marL="158265" indent="-158265" algn="just" eaLnBrk="0" fontAlgn="base" hangingPunct="0">
              <a:lnSpc>
                <a:spcPct val="114000"/>
              </a:lnSpc>
              <a:spcBef>
                <a:spcPct val="0"/>
              </a:spcBef>
              <a:spcAft>
                <a:spcPts val="554"/>
              </a:spcAft>
              <a:buFont typeface="Arial" charset="0"/>
              <a:buChar char="•"/>
            </a:pPr>
            <a:r>
              <a:rPr lang="en-GB" altLang="en-US" sz="1015" dirty="0">
                <a:latin typeface="Segoe UI" charset="0"/>
                <a:ea typeface="Segoe UI" charset="0"/>
                <a:cs typeface="Segoe UI" charset="0"/>
              </a:rPr>
              <a:t>The progress and completion of recommendations highlighted and detailed within the feedback spreadsheet for the 18/19 audit and reporting mechanisms for any actions highlighted on the Trust improvement plan if one was included as part of its 18/19 submission; </a:t>
            </a:r>
            <a:r>
              <a:rPr lang="en-US" altLang="en-US" sz="1015" dirty="0">
                <a:latin typeface="Segoe UI" charset="0"/>
                <a:ea typeface="Segoe UI" charset="0"/>
                <a:cs typeface="Segoe UI" charset="0"/>
              </a:rPr>
              <a:t>and</a:t>
            </a:r>
          </a:p>
          <a:p>
            <a:pPr marL="158265" indent="-158265" algn="just" eaLnBrk="0" fontAlgn="base" hangingPunct="0">
              <a:lnSpc>
                <a:spcPct val="114000"/>
              </a:lnSpc>
              <a:spcBef>
                <a:spcPct val="0"/>
              </a:spcBef>
              <a:spcAft>
                <a:spcPts val="554"/>
              </a:spcAft>
              <a:buFont typeface="Arial" charset="0"/>
              <a:buChar char="•"/>
            </a:pPr>
            <a:r>
              <a:rPr lang="en-US" altLang="en-US" sz="1015" dirty="0">
                <a:latin typeface="Segoe UI" charset="0"/>
                <a:ea typeface="Segoe UI" charset="0"/>
                <a:cs typeface="Segoe UI" charset="0"/>
              </a:rPr>
              <a:t>Any wider risk exposures and / or mitigations brought to light by review of that evidence.</a:t>
            </a:r>
          </a:p>
          <a:p>
            <a:pPr algn="just" eaLnBrk="0" fontAlgn="base" hangingPunct="0">
              <a:lnSpc>
                <a:spcPct val="114000"/>
              </a:lnSpc>
              <a:spcBef>
                <a:spcPct val="0"/>
              </a:spcBef>
              <a:spcAft>
                <a:spcPts val="554"/>
              </a:spcAft>
            </a:pPr>
            <a:endParaRPr lang="en-US" altLang="en-US" sz="1015" dirty="0">
              <a:latin typeface="Segoe UI" charset="0"/>
              <a:ea typeface="Segoe UI" charset="0"/>
              <a:cs typeface="Segoe UI" charset="0"/>
            </a:endParaRPr>
          </a:p>
        </p:txBody>
      </p:sp>
      <p:sp>
        <p:nvSpPr>
          <p:cNvPr id="8" name="Title 1"/>
          <p:cNvSpPr txBox="1">
            <a:spLocks/>
          </p:cNvSpPr>
          <p:nvPr/>
        </p:nvSpPr>
        <p:spPr>
          <a:xfrm>
            <a:off x="118582" y="6201404"/>
            <a:ext cx="3057570" cy="351635"/>
          </a:xfrm>
          <a:prstGeom prst="rect">
            <a:avLst/>
          </a:prstGeom>
          <a:effectLst>
            <a:glow rad="508000">
              <a:schemeClr val="bg1"/>
            </a:glow>
          </a:effectLst>
        </p:spPr>
        <p:txBody>
          <a:bodyPr vert="horz" lIns="84406" tIns="42203" rIns="84406" bIns="42203" rtlCol="0" anchor="ctr">
            <a:normAutofit fontScale="97500"/>
          </a:bodyPr>
          <a:lstStyle>
            <a:lvl1pPr algn="l" defTabSz="914400" rtl="0" eaLnBrk="1" latinLnBrk="0" hangingPunct="1">
              <a:spcBef>
                <a:spcPct val="0"/>
              </a:spcBef>
              <a:buNone/>
              <a:defRPr sz="3600" kern="1200">
                <a:solidFill>
                  <a:srgbClr val="005C9E"/>
                </a:solidFill>
                <a:effectLst/>
                <a:latin typeface="Segoe UI" pitchFamily="34" charset="0"/>
                <a:ea typeface="Segoe UI" pitchFamily="34" charset="0"/>
                <a:cs typeface="Segoe UI" pitchFamily="34" charset="0"/>
              </a:defRPr>
            </a:lvl1pPr>
          </a:lstStyle>
          <a:p>
            <a:r>
              <a:rPr lang="en-GB" sz="831" dirty="0">
                <a:solidFill>
                  <a:schemeClr val="tx1">
                    <a:lumMod val="65000"/>
                    <a:lumOff val="35000"/>
                  </a:schemeClr>
                </a:solidFill>
                <a:latin typeface="Segoe UI" charset="0"/>
                <a:ea typeface="Segoe UI" charset="0"/>
                <a:cs typeface="Segoe UI" charset="0"/>
              </a:rPr>
              <a:t>Data Security and Protection Toolkit Assurance </a:t>
            </a:r>
            <a:r>
              <a:rPr lang="en-GB" sz="831" dirty="0" smtClean="0">
                <a:solidFill>
                  <a:schemeClr val="tx1">
                    <a:lumMod val="65000"/>
                    <a:lumOff val="35000"/>
                  </a:schemeClr>
                </a:solidFill>
                <a:latin typeface="Segoe UI" charset="0"/>
                <a:ea typeface="Segoe UI" charset="0"/>
                <a:cs typeface="Segoe UI" charset="0"/>
              </a:rPr>
              <a:t>2019/20</a:t>
            </a:r>
          </a:p>
          <a:p>
            <a:r>
              <a:rPr lang="en-GB" sz="831" dirty="0" smtClean="0">
                <a:solidFill>
                  <a:schemeClr val="tx1">
                    <a:lumMod val="65000"/>
                    <a:lumOff val="35000"/>
                  </a:schemeClr>
                </a:solidFill>
                <a:latin typeface="Segoe UI" charset="0"/>
                <a:ea typeface="Segoe UI" charset="0"/>
                <a:cs typeface="Segoe UI" charset="0"/>
              </a:rPr>
              <a:t>Wirral Community NHS </a:t>
            </a:r>
            <a:r>
              <a:rPr lang="en-GB" sz="831" dirty="0">
                <a:solidFill>
                  <a:schemeClr val="tx1">
                    <a:lumMod val="65000"/>
                    <a:lumOff val="35000"/>
                  </a:schemeClr>
                </a:solidFill>
                <a:latin typeface="Segoe UI" charset="0"/>
                <a:ea typeface="Segoe UI" charset="0"/>
                <a:cs typeface="Segoe UI" charset="0"/>
              </a:rPr>
              <a:t>Foundation Trust</a:t>
            </a:r>
            <a:endParaRPr lang="en-GB" sz="831" dirty="0">
              <a:solidFill>
                <a:schemeClr val="tx1">
                  <a:lumMod val="65000"/>
                  <a:lumOff val="35000"/>
                </a:schemeClr>
              </a:solidFill>
            </a:endParaRPr>
          </a:p>
        </p:txBody>
      </p:sp>
    </p:spTree>
    <p:extLst>
      <p:ext uri="{BB962C8B-B14F-4D97-AF65-F5344CB8AC3E}">
        <p14:creationId xmlns:p14="http://schemas.microsoft.com/office/powerpoint/2010/main" val="25527338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13364" y="620688"/>
            <a:ext cx="8507108" cy="1644760"/>
          </a:xfrm>
          <a:prstGeom prst="rect">
            <a:avLst/>
          </a:prstGeom>
          <a:solidFill>
            <a:schemeClr val="bg1"/>
          </a:solidFill>
          <a:ln>
            <a:noFill/>
          </a:ln>
          <a:effectLst/>
          <a:extLst/>
        </p:spPr>
        <p:txBody>
          <a:bodyPr vert="horz" wrap="square" lIns="84406" tIns="42203" rIns="84406" bIns="42203" numCol="1" anchor="t" anchorCtr="0" compatLnSpc="1">
            <a:prstTxWarp prst="textNoShape">
              <a:avLst/>
            </a:prstTxWarp>
            <a:spAutoFit/>
          </a:bodyPr>
          <a:lstStyle/>
          <a:p>
            <a:pPr lvl="0" algn="just" eaLnBrk="0" fontAlgn="base" hangingPunct="0">
              <a:lnSpc>
                <a:spcPct val="114000"/>
              </a:lnSpc>
              <a:spcBef>
                <a:spcPct val="0"/>
              </a:spcBef>
              <a:spcAft>
                <a:spcPts val="554"/>
              </a:spcAft>
            </a:pPr>
            <a:r>
              <a:rPr lang="en-US" altLang="en-US" sz="1292" b="1" dirty="0" smtClean="0">
                <a:solidFill>
                  <a:srgbClr val="00A499"/>
                </a:solidFill>
                <a:latin typeface="Segoe UI" charset="0"/>
                <a:ea typeface="Segoe UI" charset="0"/>
                <a:cs typeface="Segoe UI" charset="0"/>
              </a:rPr>
              <a:t>Assurance </a:t>
            </a:r>
            <a:r>
              <a:rPr lang="en-US" altLang="en-US" sz="1292" b="1" dirty="0">
                <a:solidFill>
                  <a:srgbClr val="00A499"/>
                </a:solidFill>
                <a:latin typeface="Segoe UI" charset="0"/>
                <a:ea typeface="Segoe UI" charset="0"/>
                <a:cs typeface="Segoe UI" charset="0"/>
              </a:rPr>
              <a:t>Statement</a:t>
            </a:r>
          </a:p>
          <a:p>
            <a:pPr algn="just">
              <a:spcBef>
                <a:spcPts val="600"/>
              </a:spcBef>
              <a:spcAft>
                <a:spcPts val="600"/>
              </a:spcAft>
            </a:pPr>
            <a:r>
              <a:rPr lang="en-GB" sz="1050" dirty="0">
                <a:latin typeface="Segoe UI" panose="020B0502040204020203" pitchFamily="34" charset="0"/>
                <a:cs typeface="Segoe UI" panose="020B0502040204020203" pitchFamily="34" charset="0"/>
              </a:rPr>
              <a:t>The Trust </a:t>
            </a:r>
            <a:r>
              <a:rPr lang="en-GB" sz="1050" dirty="0" smtClean="0">
                <a:latin typeface="Segoe UI" panose="020B0502040204020203" pitchFamily="34" charset="0"/>
                <a:cs typeface="Segoe UI" panose="020B0502040204020203" pitchFamily="34" charset="0"/>
              </a:rPr>
              <a:t>has demonstrated recent transformations in their IM&amp;T services, and it has progressed areas </a:t>
            </a:r>
            <a:r>
              <a:rPr lang="en-GB" sz="1050" dirty="0">
                <a:latin typeface="Segoe UI" panose="020B0502040204020203" pitchFamily="34" charset="0"/>
                <a:cs typeface="Segoe UI" panose="020B0502040204020203" pitchFamily="34" charset="0"/>
              </a:rPr>
              <a:t>highlighted by last year’s review. However there are areas highlighted in this year’s review in regards to assertions relating to backup and </a:t>
            </a:r>
            <a:r>
              <a:rPr lang="en-GB" sz="1050" dirty="0" smtClean="0">
                <a:latin typeface="Segoe UI" panose="020B0502040204020203" pitchFamily="34" charset="0"/>
                <a:cs typeface="Segoe UI" panose="020B0502040204020203" pitchFamily="34" charset="0"/>
              </a:rPr>
              <a:t>new patching </a:t>
            </a:r>
            <a:r>
              <a:rPr lang="en-GB" sz="1050" dirty="0">
                <a:latin typeface="Segoe UI" panose="020B0502040204020203" pitchFamily="34" charset="0"/>
                <a:cs typeface="Segoe UI" panose="020B0502040204020203" pitchFamily="34" charset="0"/>
              </a:rPr>
              <a:t>activities it undertakes, that require further assurance and evidencing</a:t>
            </a:r>
            <a:r>
              <a:rPr lang="en-GB" sz="1050" dirty="0" smtClean="0">
                <a:latin typeface="Segoe UI" panose="020B0502040204020203" pitchFamily="34" charset="0"/>
                <a:cs typeface="Segoe UI" panose="020B0502040204020203" pitchFamily="34" charset="0"/>
              </a:rPr>
              <a:t>.</a:t>
            </a:r>
            <a:endParaRPr lang="en-GB" sz="1050" dirty="0">
              <a:latin typeface="Segoe UI" panose="020B0502040204020203" pitchFamily="34" charset="0"/>
              <a:cs typeface="Segoe UI" panose="020B0502040204020203" pitchFamily="34" charset="0"/>
            </a:endParaRPr>
          </a:p>
          <a:p>
            <a:pPr algn="just" eaLnBrk="0" fontAlgn="base" hangingPunct="0">
              <a:lnSpc>
                <a:spcPct val="114000"/>
              </a:lnSpc>
              <a:spcBef>
                <a:spcPct val="0"/>
              </a:spcBef>
              <a:spcAft>
                <a:spcPts val="554"/>
              </a:spcAft>
            </a:pPr>
            <a:r>
              <a:rPr lang="x-none" sz="1050" dirty="0" smtClean="0">
                <a:latin typeface="Segoe UI" panose="020B0502040204020203" pitchFamily="34" charset="0"/>
                <a:cs typeface="Segoe UI" panose="020B0502040204020203" pitchFamily="34" charset="0"/>
              </a:rPr>
              <a:t>There </a:t>
            </a:r>
            <a:r>
              <a:rPr lang="x-none" sz="1050" dirty="0">
                <a:latin typeface="Segoe UI" panose="020B0502040204020203" pitchFamily="34" charset="0"/>
                <a:cs typeface="Segoe UI" panose="020B0502040204020203" pitchFamily="34" charset="0"/>
              </a:rPr>
              <a:t>is a good system of internal control designed to meet the system objectives, and that controls are generally being applied consistently. </a:t>
            </a:r>
            <a:endParaRPr lang="en-GB" sz="1050" dirty="0">
              <a:latin typeface="Segoe UI" panose="020B0502040204020203" pitchFamily="34" charset="0"/>
              <a:ea typeface="Cambria" panose="02040503050406030204" pitchFamily="18" charset="0"/>
              <a:cs typeface="Segoe UI" panose="020B0502040204020203" pitchFamily="34" charset="0"/>
            </a:endParaRPr>
          </a:p>
          <a:p>
            <a:pPr lvl="0" algn="just" eaLnBrk="0" fontAlgn="base" hangingPunct="0">
              <a:lnSpc>
                <a:spcPct val="114000"/>
              </a:lnSpc>
              <a:spcBef>
                <a:spcPct val="0"/>
              </a:spcBef>
              <a:spcAft>
                <a:spcPts val="554"/>
              </a:spcAft>
            </a:pPr>
            <a:r>
              <a:rPr lang="en-US" altLang="en-US" sz="1015" dirty="0" smtClean="0">
                <a:solidFill>
                  <a:prstClr val="black"/>
                </a:solidFill>
                <a:latin typeface="Segoe UI" panose="020B0502040204020203" pitchFamily="34" charset="0"/>
                <a:ea typeface="Segoe UI" charset="0"/>
                <a:cs typeface="Segoe UI" panose="020B0502040204020203" pitchFamily="34" charset="0"/>
              </a:rPr>
              <a:t>Based </a:t>
            </a:r>
            <a:r>
              <a:rPr lang="en-US" altLang="en-US" sz="1015" dirty="0">
                <a:solidFill>
                  <a:prstClr val="black"/>
                </a:solidFill>
                <a:latin typeface="Segoe UI" panose="020B0502040204020203" pitchFamily="34" charset="0"/>
                <a:ea typeface="Segoe UI" charset="0"/>
                <a:cs typeface="Segoe UI" panose="020B0502040204020203" pitchFamily="34" charset="0"/>
              </a:rPr>
              <a:t>upon the opinions on the following page, the overall assurance level provided in relation to information governance within the Trust, and </a:t>
            </a:r>
            <a:r>
              <a:rPr lang="en-US" altLang="en-US" sz="1015" dirty="0">
                <a:solidFill>
                  <a:prstClr val="black"/>
                </a:solidFill>
                <a:latin typeface="Segoe UI" charset="0"/>
                <a:ea typeface="Segoe UI" charset="0"/>
                <a:cs typeface="Segoe UI" charset="0"/>
              </a:rPr>
              <a:t>within the limits of the scope described above is:-.   </a:t>
            </a:r>
          </a:p>
        </p:txBody>
      </p:sp>
      <p:sp>
        <p:nvSpPr>
          <p:cNvPr id="8" name="Title 1"/>
          <p:cNvSpPr txBox="1">
            <a:spLocks/>
          </p:cNvSpPr>
          <p:nvPr/>
        </p:nvSpPr>
        <p:spPr>
          <a:xfrm>
            <a:off x="118582" y="6201404"/>
            <a:ext cx="3057570" cy="351635"/>
          </a:xfrm>
          <a:prstGeom prst="rect">
            <a:avLst/>
          </a:prstGeom>
          <a:effectLst>
            <a:glow rad="508000">
              <a:schemeClr val="bg1"/>
            </a:glow>
          </a:effectLst>
        </p:spPr>
        <p:txBody>
          <a:bodyPr vert="horz" lIns="84406" tIns="42203" rIns="84406" bIns="42203" rtlCol="0" anchor="ctr">
            <a:normAutofit fontScale="97500"/>
          </a:bodyPr>
          <a:lstStyle>
            <a:lvl1pPr algn="l" defTabSz="914400" rtl="0" eaLnBrk="1" latinLnBrk="0" hangingPunct="1">
              <a:spcBef>
                <a:spcPct val="0"/>
              </a:spcBef>
              <a:buNone/>
              <a:defRPr sz="3600" kern="1200">
                <a:solidFill>
                  <a:srgbClr val="005C9E"/>
                </a:solidFill>
                <a:effectLst/>
                <a:latin typeface="Segoe UI" pitchFamily="34" charset="0"/>
                <a:ea typeface="Segoe UI" pitchFamily="34" charset="0"/>
                <a:cs typeface="Segoe UI" pitchFamily="34" charset="0"/>
              </a:defRPr>
            </a:lvl1pPr>
          </a:lstStyle>
          <a:p>
            <a:r>
              <a:rPr lang="en-GB" sz="831" dirty="0">
                <a:solidFill>
                  <a:schemeClr val="tx1">
                    <a:lumMod val="65000"/>
                    <a:lumOff val="35000"/>
                  </a:schemeClr>
                </a:solidFill>
                <a:latin typeface="Segoe UI" charset="0"/>
                <a:ea typeface="Segoe UI" charset="0"/>
                <a:cs typeface="Segoe UI" charset="0"/>
              </a:rPr>
              <a:t>Data Security and Protection Toolkit Assurance </a:t>
            </a:r>
            <a:r>
              <a:rPr lang="en-GB" sz="831" dirty="0" smtClean="0">
                <a:solidFill>
                  <a:schemeClr val="tx1">
                    <a:lumMod val="65000"/>
                    <a:lumOff val="35000"/>
                  </a:schemeClr>
                </a:solidFill>
                <a:latin typeface="Segoe UI" charset="0"/>
                <a:ea typeface="Segoe UI" charset="0"/>
                <a:cs typeface="Segoe UI" charset="0"/>
              </a:rPr>
              <a:t>2019/20</a:t>
            </a:r>
          </a:p>
          <a:p>
            <a:r>
              <a:rPr lang="en-GB" sz="831" dirty="0" smtClean="0">
                <a:solidFill>
                  <a:schemeClr val="tx1">
                    <a:lumMod val="65000"/>
                    <a:lumOff val="35000"/>
                  </a:schemeClr>
                </a:solidFill>
                <a:latin typeface="Segoe UI" charset="0"/>
                <a:ea typeface="Segoe UI" charset="0"/>
                <a:cs typeface="Segoe UI" charset="0"/>
              </a:rPr>
              <a:t>Wirral Community NHS </a:t>
            </a:r>
            <a:r>
              <a:rPr lang="en-GB" sz="831" dirty="0">
                <a:solidFill>
                  <a:schemeClr val="tx1">
                    <a:lumMod val="65000"/>
                    <a:lumOff val="35000"/>
                  </a:schemeClr>
                </a:solidFill>
                <a:latin typeface="Segoe UI" charset="0"/>
                <a:ea typeface="Segoe UI" charset="0"/>
                <a:cs typeface="Segoe UI" charset="0"/>
              </a:rPr>
              <a:t>Foundation Trust</a:t>
            </a:r>
            <a:endParaRPr lang="en-GB" sz="831" dirty="0">
              <a:solidFill>
                <a:schemeClr val="tx1">
                  <a:lumMod val="65000"/>
                  <a:lumOff val="35000"/>
                </a:schemeClr>
              </a:solidFill>
            </a:endParaRPr>
          </a:p>
        </p:txBody>
      </p:sp>
      <p:graphicFrame>
        <p:nvGraphicFramePr>
          <p:cNvPr id="4" name="Content Placeholder 4"/>
          <p:cNvGraphicFramePr>
            <a:graphicFrameLocks noGrp="1"/>
          </p:cNvGraphicFramePr>
          <p:nvPr>
            <p:ph idx="1"/>
            <p:extLst>
              <p:ext uri="{D42A27DB-BD31-4B8C-83A1-F6EECF244321}">
                <p14:modId xmlns:p14="http://schemas.microsoft.com/office/powerpoint/2010/main" val="475555245"/>
              </p:ext>
            </p:extLst>
          </p:nvPr>
        </p:nvGraphicFramePr>
        <p:xfrm>
          <a:off x="395536" y="2420888"/>
          <a:ext cx="8424936" cy="242082"/>
        </p:xfrm>
        <a:graphic>
          <a:graphicData uri="http://schemas.openxmlformats.org/drawingml/2006/table">
            <a:tbl>
              <a:tblPr firstRow="1" firstCol="1" bandRow="1">
                <a:tableStyleId>{5C22544A-7EE6-4342-B048-85BDC9FD1C3A}</a:tableStyleId>
              </a:tblPr>
              <a:tblGrid>
                <a:gridCol w="8424936">
                  <a:extLst>
                    <a:ext uri="{9D8B030D-6E8A-4147-A177-3AD203B41FA5}">
                      <a16:colId xmlns="" xmlns:a16="http://schemas.microsoft.com/office/drawing/2014/main" val="20000"/>
                    </a:ext>
                  </a:extLst>
                </a:gridCol>
              </a:tblGrid>
              <a:tr h="0">
                <a:tc>
                  <a:txBody>
                    <a:bodyPr/>
                    <a:lstStyle/>
                    <a:p>
                      <a:pPr marL="0" marR="0" algn="ctr">
                        <a:lnSpc>
                          <a:spcPct val="115000"/>
                        </a:lnSpc>
                        <a:spcBef>
                          <a:spcPts val="600"/>
                        </a:spcBef>
                        <a:spcAft>
                          <a:spcPts val="600"/>
                        </a:spcAft>
                      </a:pPr>
                      <a:r>
                        <a:rPr lang="en-US" sz="1000" dirty="0" smtClean="0">
                          <a:solidFill>
                            <a:schemeClr val="bg1"/>
                          </a:solidFill>
                          <a:effectLst/>
                        </a:rPr>
                        <a:t>Substantial</a:t>
                      </a:r>
                      <a:r>
                        <a:rPr lang="en-US" sz="1000" dirty="0" smtClean="0">
                          <a:solidFill>
                            <a:srgbClr val="FF0000"/>
                          </a:solidFill>
                          <a:effectLst/>
                        </a:rPr>
                        <a:t> </a:t>
                      </a:r>
                      <a:r>
                        <a:rPr lang="en-US" sz="1000" dirty="0" smtClean="0">
                          <a:effectLst/>
                        </a:rPr>
                        <a:t>Assurance</a:t>
                      </a:r>
                      <a:endParaRPr lang="en-GB" sz="900" b="1" dirty="0">
                        <a:solidFill>
                          <a:srgbClr val="005C9E"/>
                        </a:solidFill>
                        <a:effectLst/>
                        <a:latin typeface="Segoe UI" charset="0"/>
                        <a:ea typeface="Cambria" charset="0"/>
                        <a:cs typeface="Times New Roman" charset="0"/>
                      </a:endParaRPr>
                    </a:p>
                  </a:txBody>
                  <a:tcPr marL="33411" marR="33411" marT="33411" marB="33411" anchor="ctr">
                    <a:solidFill>
                      <a:srgbClr val="00A499"/>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2661214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23528" y="464966"/>
            <a:ext cx="6978781" cy="311895"/>
          </a:xfrm>
          <a:prstGeom prst="rect">
            <a:avLst/>
          </a:prstGeom>
          <a:solidFill>
            <a:schemeClr val="bg1"/>
          </a:solidFill>
          <a:ln>
            <a:noFill/>
          </a:ln>
          <a:effectLst/>
          <a:extLst/>
        </p:spPr>
        <p:txBody>
          <a:bodyPr vert="horz" wrap="square" lIns="84406" tIns="42203" rIns="84406" bIns="42203" numCol="1" anchor="t" anchorCtr="0" compatLnSpc="1">
            <a:prstTxWarp prst="textNoShape">
              <a:avLst/>
            </a:prstTxWarp>
            <a:spAutoFit/>
          </a:bodyPr>
          <a:lstStyle/>
          <a:p>
            <a:pPr eaLnBrk="0" fontAlgn="base" hangingPunct="0">
              <a:lnSpc>
                <a:spcPct val="114000"/>
              </a:lnSpc>
              <a:spcBef>
                <a:spcPct val="0"/>
              </a:spcBef>
              <a:spcAft>
                <a:spcPts val="554"/>
              </a:spcAft>
            </a:pPr>
            <a:r>
              <a:rPr lang="en-US" altLang="en-US" sz="1292" b="1" dirty="0">
                <a:solidFill>
                  <a:srgbClr val="00A499"/>
                </a:solidFill>
                <a:latin typeface="Segoe UI" charset="0"/>
                <a:ea typeface="Segoe UI" charset="0"/>
                <a:cs typeface="Segoe UI" charset="0"/>
              </a:rPr>
              <a:t>Basis of Assurance </a:t>
            </a:r>
            <a:r>
              <a:rPr lang="en-US" altLang="en-US" sz="1292" b="1" dirty="0" smtClean="0">
                <a:solidFill>
                  <a:srgbClr val="00A499"/>
                </a:solidFill>
                <a:latin typeface="Segoe UI" charset="0"/>
                <a:ea typeface="Segoe UI" charset="0"/>
                <a:cs typeface="Segoe UI" charset="0"/>
              </a:rPr>
              <a:t> </a:t>
            </a:r>
            <a:endParaRPr lang="en-US" altLang="en-US" sz="1292" b="1" dirty="0">
              <a:solidFill>
                <a:srgbClr val="00A499"/>
              </a:solidFill>
              <a:latin typeface="Segoe UI" charset="0"/>
              <a:ea typeface="Segoe UI" charset="0"/>
              <a:cs typeface="Segoe UI" charset="0"/>
            </a:endParaRPr>
          </a:p>
        </p:txBody>
      </p:sp>
      <p:sp>
        <p:nvSpPr>
          <p:cNvPr id="10" name="Title 1"/>
          <p:cNvSpPr txBox="1">
            <a:spLocks/>
          </p:cNvSpPr>
          <p:nvPr/>
        </p:nvSpPr>
        <p:spPr>
          <a:xfrm>
            <a:off x="118582" y="6201404"/>
            <a:ext cx="3057570" cy="351635"/>
          </a:xfrm>
          <a:prstGeom prst="rect">
            <a:avLst/>
          </a:prstGeom>
          <a:effectLst>
            <a:glow rad="508000">
              <a:schemeClr val="bg1"/>
            </a:glow>
          </a:effectLst>
        </p:spPr>
        <p:txBody>
          <a:bodyPr vert="horz" lIns="84406" tIns="42203" rIns="84406" bIns="42203" rtlCol="0" anchor="ctr">
            <a:normAutofit fontScale="97500"/>
          </a:bodyPr>
          <a:lstStyle>
            <a:lvl1pPr algn="l" defTabSz="914400" rtl="0" eaLnBrk="1" latinLnBrk="0" hangingPunct="1">
              <a:spcBef>
                <a:spcPct val="0"/>
              </a:spcBef>
              <a:buNone/>
              <a:defRPr sz="3600" kern="1200">
                <a:solidFill>
                  <a:srgbClr val="005C9E"/>
                </a:solidFill>
                <a:effectLst/>
                <a:latin typeface="Segoe UI" pitchFamily="34" charset="0"/>
                <a:ea typeface="Segoe UI" pitchFamily="34" charset="0"/>
                <a:cs typeface="Segoe UI" pitchFamily="34" charset="0"/>
              </a:defRPr>
            </a:lvl1pPr>
          </a:lstStyle>
          <a:p>
            <a:r>
              <a:rPr lang="en-GB" sz="831" dirty="0">
                <a:solidFill>
                  <a:schemeClr val="tx1">
                    <a:lumMod val="65000"/>
                    <a:lumOff val="35000"/>
                  </a:schemeClr>
                </a:solidFill>
                <a:latin typeface="Segoe UI" charset="0"/>
                <a:ea typeface="Segoe UI" charset="0"/>
                <a:cs typeface="Segoe UI" charset="0"/>
              </a:rPr>
              <a:t>Data Security and Protection Toolkit Assurance </a:t>
            </a:r>
            <a:r>
              <a:rPr lang="en-GB" sz="831" dirty="0" smtClean="0">
                <a:solidFill>
                  <a:schemeClr val="tx1">
                    <a:lumMod val="65000"/>
                    <a:lumOff val="35000"/>
                  </a:schemeClr>
                </a:solidFill>
                <a:latin typeface="Segoe UI" charset="0"/>
                <a:ea typeface="Segoe UI" charset="0"/>
                <a:cs typeface="Segoe UI" charset="0"/>
              </a:rPr>
              <a:t>2019/20</a:t>
            </a:r>
            <a:r>
              <a:rPr lang="en-US" sz="831" dirty="0">
                <a:solidFill>
                  <a:schemeClr val="tx1">
                    <a:lumMod val="65000"/>
                    <a:lumOff val="35000"/>
                  </a:schemeClr>
                </a:solidFill>
                <a:latin typeface="Segoe UI" charset="0"/>
                <a:ea typeface="Segoe UI" charset="0"/>
                <a:cs typeface="Segoe UI" charset="0"/>
              </a:rPr>
              <a:t/>
            </a:r>
            <a:br>
              <a:rPr lang="en-US" sz="831" dirty="0">
                <a:solidFill>
                  <a:schemeClr val="tx1">
                    <a:lumMod val="65000"/>
                    <a:lumOff val="35000"/>
                  </a:schemeClr>
                </a:solidFill>
                <a:latin typeface="Segoe UI" charset="0"/>
                <a:ea typeface="Segoe UI" charset="0"/>
                <a:cs typeface="Segoe UI" charset="0"/>
              </a:rPr>
            </a:br>
            <a:r>
              <a:rPr lang="en-GB" sz="831" dirty="0" smtClean="0">
                <a:solidFill>
                  <a:schemeClr val="tx1">
                    <a:lumMod val="65000"/>
                    <a:lumOff val="35000"/>
                  </a:schemeClr>
                </a:solidFill>
                <a:latin typeface="Segoe UI" charset="0"/>
                <a:ea typeface="Segoe UI" charset="0"/>
                <a:cs typeface="Segoe UI" charset="0"/>
              </a:rPr>
              <a:t>Wirral Community NHS </a:t>
            </a:r>
            <a:r>
              <a:rPr lang="en-GB" sz="831" dirty="0">
                <a:solidFill>
                  <a:schemeClr val="tx1">
                    <a:lumMod val="65000"/>
                    <a:lumOff val="35000"/>
                  </a:schemeClr>
                </a:solidFill>
                <a:latin typeface="Segoe UI" charset="0"/>
                <a:ea typeface="Segoe UI" charset="0"/>
                <a:cs typeface="Segoe UI" charset="0"/>
              </a:rPr>
              <a:t>Foundation Trust</a:t>
            </a:r>
            <a:endParaRPr lang="en-GB" sz="831" dirty="0">
              <a:solidFill>
                <a:schemeClr val="tx1">
                  <a:lumMod val="65000"/>
                  <a:lumOff val="35000"/>
                </a:schemeClr>
              </a:solidFill>
            </a:endParaRPr>
          </a:p>
        </p:txBody>
      </p:sp>
      <p:graphicFrame>
        <p:nvGraphicFramePr>
          <p:cNvPr id="8" name="Content Placeholder 2"/>
          <p:cNvGraphicFramePr>
            <a:graphicFrameLocks/>
          </p:cNvGraphicFramePr>
          <p:nvPr>
            <p:extLst>
              <p:ext uri="{D42A27DB-BD31-4B8C-83A1-F6EECF244321}">
                <p14:modId xmlns:p14="http://schemas.microsoft.com/office/powerpoint/2010/main" val="2264825861"/>
              </p:ext>
            </p:extLst>
          </p:nvPr>
        </p:nvGraphicFramePr>
        <p:xfrm>
          <a:off x="473647" y="810210"/>
          <a:ext cx="8424937" cy="5165814"/>
        </p:xfrm>
        <a:graphic>
          <a:graphicData uri="http://schemas.openxmlformats.org/drawingml/2006/table">
            <a:tbl>
              <a:tblPr firstRow="1" bandRow="1">
                <a:tableStyleId>{5C22544A-7EE6-4342-B048-85BDC9FD1C3A}</a:tableStyleId>
              </a:tblPr>
              <a:tblGrid>
                <a:gridCol w="936105">
                  <a:extLst>
                    <a:ext uri="{9D8B030D-6E8A-4147-A177-3AD203B41FA5}">
                      <a16:colId xmlns="" xmlns:a16="http://schemas.microsoft.com/office/drawing/2014/main" val="20000"/>
                    </a:ext>
                  </a:extLst>
                </a:gridCol>
                <a:gridCol w="641968">
                  <a:extLst>
                    <a:ext uri="{9D8B030D-6E8A-4147-A177-3AD203B41FA5}">
                      <a16:colId xmlns="" xmlns:a16="http://schemas.microsoft.com/office/drawing/2014/main" val="20001"/>
                    </a:ext>
                  </a:extLst>
                </a:gridCol>
                <a:gridCol w="6846864">
                  <a:extLst>
                    <a:ext uri="{9D8B030D-6E8A-4147-A177-3AD203B41FA5}">
                      <a16:colId xmlns="" xmlns:a16="http://schemas.microsoft.com/office/drawing/2014/main" val="20002"/>
                    </a:ext>
                  </a:extLst>
                </a:gridCol>
              </a:tblGrid>
              <a:tr h="0">
                <a:tc>
                  <a:txBody>
                    <a:bodyPr/>
                    <a:lstStyle/>
                    <a:p>
                      <a:pPr algn="ctr">
                        <a:spcBef>
                          <a:spcPts val="300"/>
                        </a:spcBef>
                        <a:spcAft>
                          <a:spcPts val="300"/>
                        </a:spcAft>
                      </a:pPr>
                      <a:r>
                        <a:rPr lang="en-GB" sz="1100" dirty="0" smtClean="0">
                          <a:latin typeface="Segoe UI" charset="0"/>
                          <a:ea typeface="Segoe UI" charset="0"/>
                          <a:cs typeface="Segoe UI" charset="0"/>
                        </a:rPr>
                        <a:t>Area</a:t>
                      </a:r>
                      <a:endParaRPr lang="en-GB" sz="1100" dirty="0">
                        <a:latin typeface="Segoe UI" charset="0"/>
                        <a:ea typeface="Segoe UI" charset="0"/>
                        <a:cs typeface="Segoe UI" charset="0"/>
                      </a:endParaRPr>
                    </a:p>
                  </a:txBody>
                  <a:tcPr>
                    <a:solidFill>
                      <a:srgbClr val="00A499"/>
                    </a:solidFill>
                  </a:tcPr>
                </a:tc>
                <a:tc>
                  <a:txBody>
                    <a:bodyPr/>
                    <a:lstStyle/>
                    <a:p>
                      <a:pPr algn="ctr">
                        <a:spcBef>
                          <a:spcPts val="300"/>
                        </a:spcBef>
                        <a:spcAft>
                          <a:spcPts val="300"/>
                        </a:spcAft>
                      </a:pPr>
                      <a:r>
                        <a:rPr lang="en-GB" sz="1100" dirty="0" smtClean="0">
                          <a:latin typeface="Segoe UI" charset="0"/>
                          <a:ea typeface="Segoe UI" charset="0"/>
                          <a:cs typeface="Segoe UI" charset="0"/>
                        </a:rPr>
                        <a:t>Rating</a:t>
                      </a:r>
                      <a:endParaRPr lang="en-GB" sz="1100" dirty="0">
                        <a:latin typeface="Segoe UI" charset="0"/>
                        <a:ea typeface="Segoe UI" charset="0"/>
                        <a:cs typeface="Segoe UI" charset="0"/>
                      </a:endParaRPr>
                    </a:p>
                  </a:txBody>
                  <a:tcPr>
                    <a:solidFill>
                      <a:srgbClr val="00A499"/>
                    </a:solidFill>
                  </a:tcPr>
                </a:tc>
                <a:tc>
                  <a:txBody>
                    <a:bodyPr/>
                    <a:lstStyle/>
                    <a:p>
                      <a:pPr algn="ctr">
                        <a:spcBef>
                          <a:spcPts val="300"/>
                        </a:spcBef>
                        <a:spcAft>
                          <a:spcPts val="300"/>
                        </a:spcAft>
                      </a:pPr>
                      <a:r>
                        <a:rPr lang="en-GB" sz="1100" dirty="0" smtClean="0">
                          <a:latin typeface="Segoe UI" charset="0"/>
                          <a:ea typeface="Segoe UI" charset="0"/>
                          <a:cs typeface="Segoe UI" charset="0"/>
                        </a:rPr>
                        <a:t>Rationale</a:t>
                      </a:r>
                      <a:endParaRPr lang="en-GB" sz="1100" dirty="0">
                        <a:latin typeface="Segoe UI" charset="0"/>
                        <a:ea typeface="Segoe UI" charset="0"/>
                        <a:cs typeface="Segoe UI" charset="0"/>
                      </a:endParaRPr>
                    </a:p>
                  </a:txBody>
                  <a:tcPr>
                    <a:solidFill>
                      <a:srgbClr val="00A499"/>
                    </a:solidFill>
                  </a:tcPr>
                </a:tc>
                <a:extLst>
                  <a:ext uri="{0D108BD9-81ED-4DB2-BD59-A6C34878D82A}">
                    <a16:rowId xmlns="" xmlns:a16="http://schemas.microsoft.com/office/drawing/2014/main" val="10000"/>
                  </a:ext>
                </a:extLst>
              </a:tr>
              <a:tr h="701750">
                <a:tc>
                  <a:txBody>
                    <a:bodyPr/>
                    <a:lstStyle/>
                    <a:p>
                      <a:pPr>
                        <a:lnSpc>
                          <a:spcPct val="114000"/>
                        </a:lnSpc>
                        <a:spcBef>
                          <a:spcPts val="300"/>
                        </a:spcBef>
                        <a:spcAft>
                          <a:spcPts val="300"/>
                        </a:spcAft>
                      </a:pPr>
                      <a:r>
                        <a:rPr lang="en-GB" sz="1050" baseline="0" dirty="0" smtClean="0">
                          <a:latin typeface="Segoe UI" charset="0"/>
                          <a:ea typeface="Segoe UI" charset="0"/>
                          <a:cs typeface="Segoe UI" charset="0"/>
                        </a:rPr>
                        <a:t>Governance</a:t>
                      </a:r>
                      <a:endParaRPr lang="en-GB" sz="1050" dirty="0">
                        <a:latin typeface="Segoe UI" charset="0"/>
                        <a:ea typeface="Segoe UI" charset="0"/>
                        <a:cs typeface="Segoe UI" charset="0"/>
                      </a:endParaRPr>
                    </a:p>
                  </a:txBody>
                  <a:tcPr/>
                </a:tc>
                <a:tc>
                  <a:txBody>
                    <a:bodyPr/>
                    <a:lstStyle/>
                    <a:p>
                      <a:pPr algn="ctr">
                        <a:lnSpc>
                          <a:spcPct val="114000"/>
                        </a:lnSpc>
                        <a:spcBef>
                          <a:spcPts val="300"/>
                        </a:spcBef>
                        <a:spcAft>
                          <a:spcPts val="300"/>
                        </a:spcAft>
                      </a:pPr>
                      <a:endParaRPr lang="en-GB" sz="1050" dirty="0" smtClean="0">
                        <a:solidFill>
                          <a:srgbClr val="00B050"/>
                        </a:solidFill>
                        <a:latin typeface="Segoe UI" charset="0"/>
                        <a:ea typeface="Segoe UI" charset="0"/>
                        <a:cs typeface="Segoe UI" charset="0"/>
                      </a:endParaRPr>
                    </a:p>
                    <a:p>
                      <a:pPr algn="ctr">
                        <a:lnSpc>
                          <a:spcPct val="114000"/>
                        </a:lnSpc>
                        <a:spcBef>
                          <a:spcPts val="300"/>
                        </a:spcBef>
                        <a:spcAft>
                          <a:spcPts val="300"/>
                        </a:spcAft>
                      </a:pPr>
                      <a:endParaRPr lang="en-GB" sz="1050" dirty="0">
                        <a:solidFill>
                          <a:srgbClr val="00B050"/>
                        </a:solidFill>
                        <a:latin typeface="Segoe UI" charset="0"/>
                        <a:ea typeface="Segoe UI" charset="0"/>
                        <a:cs typeface="Segoe UI" charset="0"/>
                      </a:endParaRPr>
                    </a:p>
                  </a:txBody>
                  <a:tcPr/>
                </a:tc>
                <a:tc>
                  <a:txBody>
                    <a:bodyPr/>
                    <a:lstStyle/>
                    <a:p>
                      <a:pPr marL="0" marR="0" lvl="0" indent="0" algn="just" defTabSz="914400" rtl="0" eaLnBrk="1" fontAlgn="auto" latinLnBrk="0" hangingPunct="1">
                        <a:lnSpc>
                          <a:spcPct val="114000"/>
                        </a:lnSpc>
                        <a:spcBef>
                          <a:spcPts val="300"/>
                        </a:spcBef>
                        <a:spcAft>
                          <a:spcPts val="300"/>
                        </a:spcAft>
                        <a:buClrTx/>
                        <a:buSzTx/>
                        <a:buFontTx/>
                        <a:buNone/>
                        <a:tabLst/>
                        <a:defRPr/>
                      </a:pPr>
                      <a:r>
                        <a:rPr lang="en-GB" sz="1100" baseline="0" dirty="0" smtClean="0">
                          <a:solidFill>
                            <a:schemeClr val="tx1"/>
                          </a:solidFill>
                          <a:latin typeface="Segoe UI" charset="0"/>
                          <a:ea typeface="Segoe UI" charset="0"/>
                          <a:cs typeface="Segoe UI" charset="0"/>
                        </a:rPr>
                        <a:t>There is a clear organisational governance structure with associated processes and key roles in place, including the SIRO (Senior Information Risk Owner), Caldicott Guardian, Data Protection Officer and IG Manager / team.  Recently there were changes within the IM&amp;T department, with further transformation planned.  Overall structures / committees appear to be operating, with action plans subject to oversight.  </a:t>
                      </a:r>
                    </a:p>
                  </a:txBody>
                  <a:tcPr/>
                </a:tc>
                <a:extLst>
                  <a:ext uri="{0D108BD9-81ED-4DB2-BD59-A6C34878D82A}">
                    <a16:rowId xmlns="" xmlns:a16="http://schemas.microsoft.com/office/drawing/2014/main" val="10001"/>
                  </a:ext>
                </a:extLst>
              </a:tr>
              <a:tr h="1454162">
                <a:tc>
                  <a:txBody>
                    <a:bodyPr/>
                    <a:lstStyle/>
                    <a:p>
                      <a:pPr>
                        <a:lnSpc>
                          <a:spcPct val="114000"/>
                        </a:lnSpc>
                        <a:spcBef>
                          <a:spcPts val="300"/>
                        </a:spcBef>
                        <a:spcAft>
                          <a:spcPts val="300"/>
                        </a:spcAft>
                      </a:pPr>
                      <a:r>
                        <a:rPr lang="en-GB" sz="1050" dirty="0" smtClean="0">
                          <a:latin typeface="Segoe UI" charset="0"/>
                          <a:ea typeface="Segoe UI" charset="0"/>
                          <a:cs typeface="Segoe UI" charset="0"/>
                        </a:rPr>
                        <a:t>Validity</a:t>
                      </a:r>
                      <a:endParaRPr lang="en-GB" sz="1050" dirty="0">
                        <a:latin typeface="Segoe UI" charset="0"/>
                        <a:ea typeface="Segoe UI" charset="0"/>
                        <a:cs typeface="Segoe UI" charset="0"/>
                      </a:endParaRPr>
                    </a:p>
                  </a:txBody>
                  <a:tcPr/>
                </a:tc>
                <a:tc>
                  <a:txBody>
                    <a:bodyPr/>
                    <a:lstStyle/>
                    <a:p>
                      <a:pPr marL="0" marR="0" indent="0" algn="ctr" defTabSz="914400" rtl="0" eaLnBrk="1" fontAlgn="auto" latinLnBrk="0" hangingPunct="1">
                        <a:lnSpc>
                          <a:spcPct val="114000"/>
                        </a:lnSpc>
                        <a:spcBef>
                          <a:spcPts val="300"/>
                        </a:spcBef>
                        <a:spcAft>
                          <a:spcPts val="300"/>
                        </a:spcAft>
                        <a:buClrTx/>
                        <a:buSzTx/>
                        <a:buFontTx/>
                        <a:buNone/>
                        <a:tabLst/>
                        <a:defRPr/>
                      </a:pPr>
                      <a:endParaRPr lang="en-GB" sz="1050" dirty="0" smtClean="0">
                        <a:latin typeface="Segoe UI" charset="0"/>
                        <a:ea typeface="Segoe UI" charset="0"/>
                        <a:cs typeface="Segoe UI" charset="0"/>
                      </a:endParaRPr>
                    </a:p>
                    <a:p>
                      <a:pPr marL="0" marR="0" indent="0" algn="ctr" defTabSz="914400" rtl="0" eaLnBrk="1" fontAlgn="auto" latinLnBrk="0" hangingPunct="1">
                        <a:lnSpc>
                          <a:spcPct val="114000"/>
                        </a:lnSpc>
                        <a:spcBef>
                          <a:spcPts val="300"/>
                        </a:spcBef>
                        <a:spcAft>
                          <a:spcPts val="300"/>
                        </a:spcAft>
                        <a:buClrTx/>
                        <a:buSzTx/>
                        <a:buFontTx/>
                        <a:buNone/>
                        <a:tabLst/>
                        <a:defRPr/>
                      </a:pPr>
                      <a:endParaRPr lang="en-GB" sz="1050" dirty="0" smtClean="0">
                        <a:latin typeface="Segoe UI" charset="0"/>
                        <a:ea typeface="Segoe UI" charset="0"/>
                        <a:cs typeface="Segoe UI" charset="0"/>
                      </a:endParaRPr>
                    </a:p>
                  </a:txBody>
                  <a:tcPr/>
                </a:tc>
                <a:tc>
                  <a:txBody>
                    <a:bodyPr/>
                    <a:lstStyle/>
                    <a:p>
                      <a:pPr marL="0" marR="0" lvl="0" indent="0" algn="just" defTabSz="914400" rtl="0" eaLnBrk="1" fontAlgn="auto" latinLnBrk="0" hangingPunct="1">
                        <a:lnSpc>
                          <a:spcPct val="114000"/>
                        </a:lnSpc>
                        <a:spcBef>
                          <a:spcPts val="300"/>
                        </a:spcBef>
                        <a:spcAft>
                          <a:spcPts val="300"/>
                        </a:spcAft>
                        <a:buClrTx/>
                        <a:buSzTx/>
                        <a:buFontTx/>
                        <a:buNone/>
                        <a:tabLst/>
                        <a:defRPr/>
                      </a:pPr>
                      <a:r>
                        <a:rPr lang="en-GB" sz="1100" baseline="0" dirty="0" smtClean="0">
                          <a:solidFill>
                            <a:schemeClr val="tx1"/>
                          </a:solidFill>
                          <a:latin typeface="Segoe UI" panose="020B0502040204020203" pitchFamily="34" charset="0"/>
                          <a:ea typeface="Segoe UI" charset="0"/>
                          <a:cs typeface="Segoe UI" panose="020B0502040204020203" pitchFamily="34" charset="0"/>
                        </a:rPr>
                        <a:t>We have been able to agree the validity of a number of the sample of assertions reviewed, however at this point in the Trust’s submission a number of assertions were still under development. The main areas where we not able to validate the assertion at point of review were elements of the backup and new patching processes, where further work was planned. It was worthwhile noting that the Trust had invested in new ICT tools and work was ongoing to mature and embed new processes.   They were also undertaking a planned review of policies. </a:t>
                      </a:r>
                    </a:p>
                    <a:p>
                      <a:pPr marL="0" marR="0" lvl="0" indent="0" algn="just" defTabSz="914400" rtl="0" eaLnBrk="1" fontAlgn="auto" latinLnBrk="0" hangingPunct="1">
                        <a:lnSpc>
                          <a:spcPct val="114000"/>
                        </a:lnSpc>
                        <a:spcBef>
                          <a:spcPts val="300"/>
                        </a:spcBef>
                        <a:spcAft>
                          <a:spcPts val="300"/>
                        </a:spcAft>
                        <a:buClrTx/>
                        <a:buSzTx/>
                        <a:buFontTx/>
                        <a:buNone/>
                        <a:tabLst/>
                        <a:defRPr/>
                      </a:pPr>
                      <a:r>
                        <a:rPr lang="en-GB" sz="1100" baseline="0" dirty="0" smtClean="0">
                          <a:solidFill>
                            <a:schemeClr val="tx1"/>
                          </a:solidFill>
                          <a:latin typeface="Segoe UI" panose="020B0502040204020203" pitchFamily="34" charset="0"/>
                          <a:ea typeface="Segoe UI" charset="0"/>
                          <a:cs typeface="Segoe UI" panose="020B0502040204020203" pitchFamily="34" charset="0"/>
                        </a:rPr>
                        <a:t>It was also worthwhile noting that work was ongoing to embed and mature assurance processes and further training and business continuity actions were planned prior to submission. </a:t>
                      </a:r>
                    </a:p>
                    <a:p>
                      <a:pPr marL="0" marR="0" lvl="0" indent="0" algn="just" defTabSz="914400" rtl="0" eaLnBrk="1" fontAlgn="auto" latinLnBrk="0" hangingPunct="1">
                        <a:lnSpc>
                          <a:spcPct val="114000"/>
                        </a:lnSpc>
                        <a:spcBef>
                          <a:spcPts val="300"/>
                        </a:spcBef>
                        <a:spcAft>
                          <a:spcPts val="300"/>
                        </a:spcAft>
                        <a:buClrTx/>
                        <a:buSzTx/>
                        <a:buFontTx/>
                        <a:buNone/>
                        <a:tabLst/>
                        <a:defRPr/>
                      </a:pPr>
                      <a:r>
                        <a:rPr lang="en-GB" sz="1100" baseline="0" dirty="0" smtClean="0">
                          <a:solidFill>
                            <a:schemeClr val="tx1"/>
                          </a:solidFill>
                          <a:latin typeface="Segoe UI" panose="020B0502040204020203" pitchFamily="34" charset="0"/>
                          <a:ea typeface="Segoe UI" charset="0"/>
                          <a:cs typeface="Segoe UI" panose="020B0502040204020203" pitchFamily="34" charset="0"/>
                        </a:rPr>
                        <a:t>A detailed feedback action plan detailing our assessments, recommendations, risk ratings and responses by responsible officers have been shared separately for the Trust to track progress prior to final submission.</a:t>
                      </a:r>
                      <a:endParaRPr lang="en-GB" sz="1100" dirty="0" smtClean="0">
                        <a:solidFill>
                          <a:schemeClr val="tx1"/>
                        </a:solidFill>
                        <a:latin typeface="Segoe UI" panose="020B0502040204020203" pitchFamily="34" charset="0"/>
                        <a:ea typeface="Segoe UI" charset="0"/>
                        <a:cs typeface="Segoe UI" panose="020B0502040204020203" pitchFamily="34" charset="0"/>
                      </a:endParaRPr>
                    </a:p>
                  </a:txBody>
                  <a:tcPr/>
                </a:tc>
                <a:extLst>
                  <a:ext uri="{0D108BD9-81ED-4DB2-BD59-A6C34878D82A}">
                    <a16:rowId xmlns="" xmlns:a16="http://schemas.microsoft.com/office/drawing/2014/main" val="10002"/>
                  </a:ext>
                </a:extLst>
              </a:tr>
              <a:tr h="772249">
                <a:tc>
                  <a:txBody>
                    <a:bodyPr/>
                    <a:lstStyle/>
                    <a:p>
                      <a:pPr>
                        <a:lnSpc>
                          <a:spcPct val="114000"/>
                        </a:lnSpc>
                        <a:spcBef>
                          <a:spcPts val="300"/>
                        </a:spcBef>
                        <a:spcAft>
                          <a:spcPts val="300"/>
                        </a:spcAft>
                      </a:pPr>
                      <a:r>
                        <a:rPr lang="en-GB" sz="1050" dirty="0" smtClean="0">
                          <a:latin typeface="Segoe UI" charset="0"/>
                          <a:ea typeface="Segoe UI" charset="0"/>
                          <a:cs typeface="Segoe UI" charset="0"/>
                        </a:rPr>
                        <a:t>Follow-up</a:t>
                      </a:r>
                      <a:endParaRPr lang="en-GB" sz="1050" dirty="0">
                        <a:latin typeface="Segoe UI" charset="0"/>
                        <a:ea typeface="Segoe UI" charset="0"/>
                        <a:cs typeface="Segoe UI" charset="0"/>
                      </a:endParaRPr>
                    </a:p>
                  </a:txBody>
                  <a:tcPr/>
                </a:tc>
                <a:tc>
                  <a:txBody>
                    <a:bodyPr/>
                    <a:lstStyle/>
                    <a:p>
                      <a:pPr marL="0" marR="0" indent="0" algn="ctr" defTabSz="914400" rtl="0" eaLnBrk="1" fontAlgn="auto" latinLnBrk="0" hangingPunct="1">
                        <a:lnSpc>
                          <a:spcPct val="114000"/>
                        </a:lnSpc>
                        <a:spcBef>
                          <a:spcPts val="300"/>
                        </a:spcBef>
                        <a:spcAft>
                          <a:spcPts val="300"/>
                        </a:spcAft>
                        <a:buClrTx/>
                        <a:buSzTx/>
                        <a:buFontTx/>
                        <a:buNone/>
                        <a:tabLst/>
                        <a:defRPr/>
                      </a:pPr>
                      <a:endParaRPr lang="en-GB" sz="1050" dirty="0" smtClean="0">
                        <a:latin typeface="Segoe UI" charset="0"/>
                        <a:ea typeface="Segoe UI" charset="0"/>
                        <a:cs typeface="Segoe UI" charset="0"/>
                      </a:endParaRPr>
                    </a:p>
                  </a:txBody>
                  <a:tcPr/>
                </a:tc>
                <a:tc>
                  <a:txBody>
                    <a:bodyPr/>
                    <a:lstStyle/>
                    <a:p>
                      <a:pPr marL="0" marR="0" lvl="0" indent="0" algn="just" defTabSz="914400" rtl="0" eaLnBrk="1" fontAlgn="auto" latinLnBrk="0" hangingPunct="1">
                        <a:lnSpc>
                          <a:spcPct val="114000"/>
                        </a:lnSpc>
                        <a:spcBef>
                          <a:spcPts val="300"/>
                        </a:spcBef>
                        <a:spcAft>
                          <a:spcPts val="300"/>
                        </a:spcAft>
                        <a:buClrTx/>
                        <a:buSzTx/>
                        <a:buFontTx/>
                        <a:buNone/>
                        <a:tabLst/>
                        <a:defRPr/>
                      </a:pPr>
                      <a:r>
                        <a:rPr lang="en-GB" sz="1100" dirty="0" smtClean="0">
                          <a:solidFill>
                            <a:schemeClr val="tx1"/>
                          </a:solidFill>
                          <a:latin typeface="Segoe UI" panose="020B0502040204020203" pitchFamily="34" charset="0"/>
                          <a:ea typeface="Segoe UI" charset="0"/>
                          <a:cs typeface="Segoe UI" panose="020B0502040204020203" pitchFamily="34" charset="0"/>
                        </a:rPr>
                        <a:t>The Trust has demonstrated</a:t>
                      </a:r>
                      <a:r>
                        <a:rPr lang="en-GB" sz="1100" baseline="0" dirty="0" smtClean="0">
                          <a:solidFill>
                            <a:schemeClr val="tx1"/>
                          </a:solidFill>
                          <a:latin typeface="Segoe UI" panose="020B0502040204020203" pitchFamily="34" charset="0"/>
                          <a:ea typeface="Segoe UI" charset="0"/>
                          <a:cs typeface="Segoe UI" panose="020B0502040204020203" pitchFamily="34" charset="0"/>
                        </a:rPr>
                        <a:t> good progress in addressing action points highlighted in the previous years report.  It is worthwhile noting that the Trust was continuing to mature and embed assurance mechanisms and processes, and planned further enhancements to policies.</a:t>
                      </a:r>
                    </a:p>
                  </a:txBody>
                  <a:tcPr/>
                </a:tc>
                <a:extLst>
                  <a:ext uri="{0D108BD9-81ED-4DB2-BD59-A6C34878D82A}">
                    <a16:rowId xmlns="" xmlns:a16="http://schemas.microsoft.com/office/drawing/2014/main" val="10003"/>
                  </a:ext>
                </a:extLst>
              </a:tr>
              <a:tr h="950163">
                <a:tc>
                  <a:txBody>
                    <a:bodyPr/>
                    <a:lstStyle/>
                    <a:p>
                      <a:pPr marL="0" marR="0" lvl="0" indent="0" algn="l" defTabSz="914400" rtl="0" eaLnBrk="1" fontAlgn="auto" latinLnBrk="0" hangingPunct="1">
                        <a:lnSpc>
                          <a:spcPct val="114000"/>
                        </a:lnSpc>
                        <a:spcBef>
                          <a:spcPts val="300"/>
                        </a:spcBef>
                        <a:spcAft>
                          <a:spcPts val="300"/>
                        </a:spcAft>
                        <a:buClrTx/>
                        <a:buSzTx/>
                        <a:buFontTx/>
                        <a:buNone/>
                        <a:tabLst/>
                        <a:defRPr/>
                      </a:pPr>
                      <a:r>
                        <a:rPr lang="en-GB" sz="1050" dirty="0" smtClean="0">
                          <a:latin typeface="Segoe UI" charset="0"/>
                          <a:ea typeface="Segoe UI" charset="0"/>
                          <a:cs typeface="Segoe UI" charset="0"/>
                        </a:rPr>
                        <a:t>Wider-Risk</a:t>
                      </a:r>
                    </a:p>
                  </a:txBody>
                  <a:tcPr/>
                </a:tc>
                <a:tc>
                  <a:txBody>
                    <a:bodyPr/>
                    <a:lstStyle/>
                    <a:p>
                      <a:pPr marL="0" marR="0" indent="0" algn="ctr" defTabSz="914400" rtl="0" eaLnBrk="1" fontAlgn="auto" latinLnBrk="0" hangingPunct="1">
                        <a:lnSpc>
                          <a:spcPct val="114000"/>
                        </a:lnSpc>
                        <a:spcBef>
                          <a:spcPts val="300"/>
                        </a:spcBef>
                        <a:spcAft>
                          <a:spcPts val="300"/>
                        </a:spcAft>
                        <a:buClrTx/>
                        <a:buSzTx/>
                        <a:buFontTx/>
                        <a:buNone/>
                        <a:tabLst/>
                        <a:defRPr/>
                      </a:pPr>
                      <a:endParaRPr lang="en-GB" sz="1050" dirty="0" smtClean="0">
                        <a:latin typeface="Segoe UI" charset="0"/>
                        <a:ea typeface="Segoe UI" charset="0"/>
                        <a:cs typeface="Segoe UI" charset="0"/>
                      </a:endParaRPr>
                    </a:p>
                  </a:txBody>
                  <a:tcPr/>
                </a:tc>
                <a:tc>
                  <a:txBody>
                    <a:bodyPr/>
                    <a:lstStyle/>
                    <a:p>
                      <a:pPr algn="just">
                        <a:lnSpc>
                          <a:spcPct val="114000"/>
                        </a:lnSpc>
                        <a:spcBef>
                          <a:spcPts val="300"/>
                        </a:spcBef>
                        <a:spcAft>
                          <a:spcPts val="300"/>
                        </a:spcAft>
                      </a:pPr>
                      <a:r>
                        <a:rPr lang="en-GB" sz="1100" baseline="0" dirty="0" smtClean="0">
                          <a:solidFill>
                            <a:schemeClr val="tx1"/>
                          </a:solidFill>
                          <a:latin typeface="Segoe UI" panose="020B0502040204020203" pitchFamily="34" charset="0"/>
                          <a:ea typeface="Segoe UI" charset="0"/>
                          <a:cs typeface="Segoe UI" panose="020B0502040204020203" pitchFamily="34" charset="0"/>
                        </a:rPr>
                        <a:t>As noted above, some areas remain work in progress at this point. In particular, assurance with regards the status of the backup and patching activities it undertakes, are required.</a:t>
                      </a:r>
                    </a:p>
                    <a:p>
                      <a:pPr algn="just">
                        <a:lnSpc>
                          <a:spcPct val="114000"/>
                        </a:lnSpc>
                        <a:spcBef>
                          <a:spcPts val="300"/>
                        </a:spcBef>
                        <a:spcAft>
                          <a:spcPts val="300"/>
                        </a:spcAft>
                      </a:pPr>
                      <a:r>
                        <a:rPr lang="en-GB" sz="1100" baseline="0" dirty="0" smtClean="0">
                          <a:solidFill>
                            <a:schemeClr val="tx1"/>
                          </a:solidFill>
                          <a:latin typeface="Segoe UI" charset="0"/>
                          <a:ea typeface="Segoe UI" charset="0"/>
                          <a:cs typeface="Segoe UI" charset="0"/>
                        </a:rPr>
                        <a:t>Going forward, continue to progress proactive initiatives regarding embedding and maturing new toolsets and enhancing training for volunteers. Also progress the planned enhancements to assurance regimes and reporting initiatives and policy updates. </a:t>
                      </a:r>
                      <a:endParaRPr lang="en-GB" sz="1100" baseline="0" dirty="0" smtClean="0">
                        <a:solidFill>
                          <a:schemeClr val="tx1"/>
                        </a:solidFill>
                        <a:latin typeface="Segoe UI" panose="020B0502040204020203" pitchFamily="34" charset="0"/>
                        <a:ea typeface="Segoe UI" charset="0"/>
                        <a:cs typeface="Segoe UI" panose="020B0502040204020203" pitchFamily="34" charset="0"/>
                      </a:endParaRPr>
                    </a:p>
                  </a:txBody>
                  <a:tcPr/>
                </a:tc>
                <a:extLst>
                  <a:ext uri="{0D108BD9-81ED-4DB2-BD59-A6C34878D82A}">
                    <a16:rowId xmlns="" xmlns:a16="http://schemas.microsoft.com/office/drawing/2014/main" val="561606276"/>
                  </a:ext>
                </a:extLst>
              </a:tr>
            </a:tbl>
          </a:graphicData>
        </a:graphic>
      </p:graphicFrame>
      <p:sp>
        <p:nvSpPr>
          <p:cNvPr id="14" name="Oval 13"/>
          <p:cNvSpPr/>
          <p:nvPr/>
        </p:nvSpPr>
        <p:spPr bwMode="auto">
          <a:xfrm>
            <a:off x="1519108" y="1148535"/>
            <a:ext cx="420970" cy="438584"/>
          </a:xfrm>
          <a:prstGeom prst="ellipse">
            <a:avLst/>
          </a:prstGeom>
          <a:solidFill>
            <a:srgbClr val="00B050"/>
          </a:solidFill>
          <a:ln>
            <a:noFill/>
          </a:ln>
          <a:effectLst/>
          <a:scene3d>
            <a:camera prst="orthographicFront"/>
            <a:lightRig rig="threePt" dir="t"/>
          </a:scene3d>
          <a:sp3d>
            <a:bevelT/>
          </a:sp3d>
        </p:spPr>
        <p:txBody>
          <a:bodyPr rot="0" spcFirstLastPara="0" vertOverflow="overflow" horzOverflow="overflow" vert="horz" wrap="square" lIns="84406" tIns="42203" rIns="84406" bIns="42203" numCol="1" spcCol="0" rtlCol="0" fromWordArt="0" anchor="ctr" anchorCtr="0" forceAA="0" compatLnSpc="1">
            <a:prstTxWarp prst="textNoShape">
              <a:avLst/>
            </a:prstTxWarp>
            <a:spAutoFit/>
          </a:bodyPr>
          <a:lstStyle/>
          <a:p>
            <a:pPr eaLnBrk="0" fontAlgn="base" hangingPunct="0">
              <a:lnSpc>
                <a:spcPct val="114000"/>
              </a:lnSpc>
              <a:spcBef>
                <a:spcPct val="0"/>
              </a:spcBef>
              <a:spcAft>
                <a:spcPts val="554"/>
              </a:spcAft>
            </a:pPr>
            <a:endParaRPr lang="en-GB" sz="1292" b="1" dirty="0">
              <a:solidFill>
                <a:srgbClr val="FFC000"/>
              </a:solidFill>
              <a:latin typeface="Segoe UI" charset="0"/>
              <a:ea typeface="Segoe UI" charset="0"/>
              <a:cs typeface="Segoe UI" charset="0"/>
            </a:endParaRPr>
          </a:p>
        </p:txBody>
      </p:sp>
      <p:sp>
        <p:nvSpPr>
          <p:cNvPr id="15" name="Oval 14"/>
          <p:cNvSpPr/>
          <p:nvPr/>
        </p:nvSpPr>
        <p:spPr bwMode="auto">
          <a:xfrm>
            <a:off x="1502633" y="2025703"/>
            <a:ext cx="420970" cy="438584"/>
          </a:xfrm>
          <a:prstGeom prst="ellipse">
            <a:avLst/>
          </a:prstGeom>
          <a:solidFill>
            <a:srgbClr val="FFFF00"/>
          </a:solidFill>
          <a:ln>
            <a:noFill/>
          </a:ln>
          <a:effectLst/>
          <a:scene3d>
            <a:camera prst="orthographicFront"/>
            <a:lightRig rig="threePt" dir="t"/>
          </a:scene3d>
          <a:sp3d>
            <a:bevelT/>
          </a:sp3d>
        </p:spPr>
        <p:txBody>
          <a:bodyPr rot="0" spcFirstLastPara="0" vertOverflow="overflow" horzOverflow="overflow" vert="horz" wrap="square" lIns="84406" tIns="42203" rIns="84406" bIns="42203" numCol="1" spcCol="0" rtlCol="0" fromWordArt="0" anchor="ctr" anchorCtr="0" forceAA="0" compatLnSpc="1">
            <a:prstTxWarp prst="textNoShape">
              <a:avLst/>
            </a:prstTxWarp>
            <a:spAutoFit/>
          </a:bodyPr>
          <a:lstStyle/>
          <a:p>
            <a:pPr eaLnBrk="0" fontAlgn="base" hangingPunct="0">
              <a:lnSpc>
                <a:spcPct val="114000"/>
              </a:lnSpc>
              <a:spcBef>
                <a:spcPct val="0"/>
              </a:spcBef>
              <a:spcAft>
                <a:spcPts val="554"/>
              </a:spcAft>
            </a:pPr>
            <a:endParaRPr lang="en-GB" sz="1292" b="1" dirty="0">
              <a:solidFill>
                <a:srgbClr val="FFC000"/>
              </a:solidFill>
              <a:latin typeface="Segoe UI" charset="0"/>
              <a:ea typeface="Segoe UI" charset="0"/>
              <a:cs typeface="Segoe UI" charset="0"/>
            </a:endParaRPr>
          </a:p>
        </p:txBody>
      </p:sp>
      <p:sp>
        <p:nvSpPr>
          <p:cNvPr id="16" name="Oval 15"/>
          <p:cNvSpPr/>
          <p:nvPr/>
        </p:nvSpPr>
        <p:spPr bwMode="auto">
          <a:xfrm>
            <a:off x="1502809" y="5149491"/>
            <a:ext cx="420970" cy="438584"/>
          </a:xfrm>
          <a:prstGeom prst="ellipse">
            <a:avLst/>
          </a:prstGeom>
          <a:solidFill>
            <a:srgbClr val="FFFF00"/>
          </a:solidFill>
          <a:ln>
            <a:noFill/>
          </a:ln>
          <a:effectLst/>
          <a:scene3d>
            <a:camera prst="orthographicFront"/>
            <a:lightRig rig="threePt" dir="t"/>
          </a:scene3d>
          <a:sp3d>
            <a:bevelT/>
          </a:sp3d>
        </p:spPr>
        <p:txBody>
          <a:bodyPr rot="0" spcFirstLastPara="0" vertOverflow="overflow" horzOverflow="overflow" vert="horz" wrap="square" lIns="84406" tIns="42203" rIns="84406" bIns="42203" numCol="1" spcCol="0" rtlCol="0" fromWordArt="0" anchor="ctr" anchorCtr="0" forceAA="0" compatLnSpc="1">
            <a:prstTxWarp prst="textNoShape">
              <a:avLst/>
            </a:prstTxWarp>
            <a:spAutoFit/>
          </a:bodyPr>
          <a:lstStyle/>
          <a:p>
            <a:pPr eaLnBrk="0" fontAlgn="base" hangingPunct="0">
              <a:lnSpc>
                <a:spcPct val="114000"/>
              </a:lnSpc>
              <a:spcBef>
                <a:spcPct val="0"/>
              </a:spcBef>
              <a:spcAft>
                <a:spcPts val="554"/>
              </a:spcAft>
            </a:pPr>
            <a:endParaRPr lang="en-GB" sz="1292" b="1" dirty="0">
              <a:solidFill>
                <a:srgbClr val="FF0000"/>
              </a:solidFill>
              <a:latin typeface="Segoe UI" charset="0"/>
              <a:ea typeface="Segoe UI" charset="0"/>
              <a:cs typeface="Segoe UI" charset="0"/>
            </a:endParaRPr>
          </a:p>
        </p:txBody>
      </p:sp>
      <p:sp>
        <p:nvSpPr>
          <p:cNvPr id="17" name="Oval 16"/>
          <p:cNvSpPr/>
          <p:nvPr/>
        </p:nvSpPr>
        <p:spPr bwMode="auto">
          <a:xfrm>
            <a:off x="1502809" y="4149080"/>
            <a:ext cx="420970" cy="438584"/>
          </a:xfrm>
          <a:prstGeom prst="ellipse">
            <a:avLst/>
          </a:prstGeom>
          <a:solidFill>
            <a:srgbClr val="FFFF00"/>
          </a:solidFill>
          <a:ln>
            <a:noFill/>
          </a:ln>
          <a:effectLst/>
          <a:scene3d>
            <a:camera prst="orthographicFront"/>
            <a:lightRig rig="threePt" dir="t"/>
          </a:scene3d>
          <a:sp3d>
            <a:bevelT/>
          </a:sp3d>
        </p:spPr>
        <p:txBody>
          <a:bodyPr rot="0" spcFirstLastPara="0" vertOverflow="overflow" horzOverflow="overflow" vert="horz" wrap="square" lIns="84406" tIns="42203" rIns="84406" bIns="42203" numCol="1" spcCol="0" rtlCol="0" fromWordArt="0" anchor="ctr" anchorCtr="0" forceAA="0" compatLnSpc="1">
            <a:prstTxWarp prst="textNoShape">
              <a:avLst/>
            </a:prstTxWarp>
            <a:spAutoFit/>
          </a:bodyPr>
          <a:lstStyle/>
          <a:p>
            <a:pPr eaLnBrk="0" fontAlgn="base" hangingPunct="0">
              <a:lnSpc>
                <a:spcPct val="114000"/>
              </a:lnSpc>
              <a:spcBef>
                <a:spcPct val="0"/>
              </a:spcBef>
              <a:spcAft>
                <a:spcPts val="554"/>
              </a:spcAft>
            </a:pPr>
            <a:endParaRPr lang="en-GB" sz="1292" b="1" dirty="0">
              <a:solidFill>
                <a:srgbClr val="FFC000"/>
              </a:solidFill>
              <a:latin typeface="Segoe UI" charset="0"/>
              <a:ea typeface="Segoe UI" charset="0"/>
              <a:cs typeface="Segoe UI" charset="0"/>
            </a:endParaRPr>
          </a:p>
        </p:txBody>
      </p:sp>
    </p:spTree>
    <p:extLst>
      <p:ext uri="{BB962C8B-B14F-4D97-AF65-F5344CB8AC3E}">
        <p14:creationId xmlns:p14="http://schemas.microsoft.com/office/powerpoint/2010/main" val="2279692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916209" y="698842"/>
            <a:ext cx="7710397" cy="3118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84406" tIns="42203" rIns="84406" bIns="42203" numCol="1" anchor="t" anchorCtr="0" compatLnSpc="1">
            <a:prstTxWarp prst="textNoShape">
              <a:avLst/>
            </a:prstTxWarp>
            <a:spAutoFit/>
          </a:bodyPr>
          <a:lstStyle/>
          <a:p>
            <a:pPr eaLnBrk="0" fontAlgn="base" hangingPunct="0">
              <a:lnSpc>
                <a:spcPct val="114000"/>
              </a:lnSpc>
              <a:spcBef>
                <a:spcPct val="0"/>
              </a:spcBef>
              <a:spcAft>
                <a:spcPts val="554"/>
              </a:spcAft>
            </a:pPr>
            <a:r>
              <a:rPr lang="en-GB" altLang="en-US" sz="1292" b="1" dirty="0">
                <a:solidFill>
                  <a:srgbClr val="00A499"/>
                </a:solidFill>
                <a:latin typeface="Segoe UI" charset="0"/>
                <a:ea typeface="Segoe UI" charset="0"/>
                <a:cs typeface="Segoe UI" charset="0"/>
              </a:rPr>
              <a:t>Assurance Definitions and Risk </a:t>
            </a:r>
            <a:r>
              <a:rPr lang="en-GB" altLang="en-US" sz="1292" b="1" dirty="0" smtClean="0">
                <a:solidFill>
                  <a:srgbClr val="00A499"/>
                </a:solidFill>
                <a:latin typeface="Segoe UI" charset="0"/>
                <a:ea typeface="Segoe UI" charset="0"/>
                <a:cs typeface="Segoe UI" charset="0"/>
              </a:rPr>
              <a:t>Classifications</a:t>
            </a:r>
            <a:endParaRPr lang="en-US" altLang="en-US" sz="1015" dirty="0">
              <a:solidFill>
                <a:prstClr val="black"/>
              </a:solidFill>
              <a:latin typeface="Segoe UI" charset="0"/>
              <a:ea typeface="Segoe UI" charset="0"/>
              <a:cs typeface="Segoe UI" charset="0"/>
            </a:endParaRPr>
          </a:p>
        </p:txBody>
      </p:sp>
      <p:graphicFrame>
        <p:nvGraphicFramePr>
          <p:cNvPr id="4" name="Content Placeholder 2"/>
          <p:cNvGraphicFramePr>
            <a:graphicFrameLocks/>
          </p:cNvGraphicFramePr>
          <p:nvPr>
            <p:extLst>
              <p:ext uri="{D42A27DB-BD31-4B8C-83A1-F6EECF244321}">
                <p14:modId xmlns:p14="http://schemas.microsoft.com/office/powerpoint/2010/main" val="1193032639"/>
              </p:ext>
            </p:extLst>
          </p:nvPr>
        </p:nvGraphicFramePr>
        <p:xfrm>
          <a:off x="1403648" y="1458286"/>
          <a:ext cx="6558267" cy="2678395"/>
        </p:xfrm>
        <a:graphic>
          <a:graphicData uri="http://schemas.openxmlformats.org/drawingml/2006/table">
            <a:tbl>
              <a:tblPr firstRow="1" bandRow="1">
                <a:tableStyleId>{5C22544A-7EE6-4342-B048-85BDC9FD1C3A}</a:tableStyleId>
              </a:tblPr>
              <a:tblGrid>
                <a:gridCol w="1104550">
                  <a:extLst>
                    <a:ext uri="{9D8B030D-6E8A-4147-A177-3AD203B41FA5}">
                      <a16:colId xmlns="" xmlns:a16="http://schemas.microsoft.com/office/drawing/2014/main" val="20000"/>
                    </a:ext>
                  </a:extLst>
                </a:gridCol>
                <a:gridCol w="5453717">
                  <a:extLst>
                    <a:ext uri="{9D8B030D-6E8A-4147-A177-3AD203B41FA5}">
                      <a16:colId xmlns="" xmlns:a16="http://schemas.microsoft.com/office/drawing/2014/main" val="20001"/>
                    </a:ext>
                  </a:extLst>
                </a:gridCol>
              </a:tblGrid>
              <a:tr h="239151">
                <a:tc>
                  <a:txBody>
                    <a:bodyPr/>
                    <a:lstStyle/>
                    <a:p>
                      <a:pPr algn="ctr">
                        <a:spcBef>
                          <a:spcPts val="300"/>
                        </a:spcBef>
                        <a:spcAft>
                          <a:spcPts val="300"/>
                        </a:spcAft>
                      </a:pPr>
                      <a:r>
                        <a:rPr lang="en-GB" sz="1000" dirty="0" smtClean="0">
                          <a:latin typeface="Segoe UI" charset="0"/>
                          <a:ea typeface="Segoe UI" charset="0"/>
                          <a:cs typeface="Segoe UI" charset="0"/>
                        </a:rPr>
                        <a:t>Assurance </a:t>
                      </a:r>
                      <a:r>
                        <a:rPr lang="en-GB" sz="1000" baseline="0" dirty="0" smtClean="0">
                          <a:latin typeface="Segoe UI" charset="0"/>
                          <a:ea typeface="Segoe UI" charset="0"/>
                          <a:cs typeface="Segoe UI" charset="0"/>
                        </a:rPr>
                        <a:t>Rating</a:t>
                      </a:r>
                      <a:endParaRPr lang="en-GB" sz="1000" dirty="0">
                        <a:latin typeface="Segoe UI" charset="0"/>
                        <a:ea typeface="Segoe UI" charset="0"/>
                        <a:cs typeface="Segoe UI" charset="0"/>
                      </a:endParaRPr>
                    </a:p>
                  </a:txBody>
                  <a:tcPr marL="84406" marR="84406" marT="42203" marB="42203">
                    <a:solidFill>
                      <a:srgbClr val="00A499"/>
                    </a:solidFill>
                  </a:tcPr>
                </a:tc>
                <a:tc>
                  <a:txBody>
                    <a:bodyPr/>
                    <a:lstStyle/>
                    <a:p>
                      <a:pPr algn="ctr">
                        <a:spcBef>
                          <a:spcPts val="300"/>
                        </a:spcBef>
                        <a:spcAft>
                          <a:spcPts val="300"/>
                        </a:spcAft>
                      </a:pPr>
                      <a:r>
                        <a:rPr lang="en-GB" sz="1000" dirty="0" smtClean="0">
                          <a:latin typeface="Segoe UI" charset="0"/>
                          <a:ea typeface="Segoe UI" charset="0"/>
                          <a:cs typeface="Segoe UI" charset="0"/>
                        </a:rPr>
                        <a:t>Rationale</a:t>
                      </a:r>
                      <a:endParaRPr lang="en-GB" sz="1000" dirty="0">
                        <a:latin typeface="Segoe UI" charset="0"/>
                        <a:ea typeface="Segoe UI" charset="0"/>
                        <a:cs typeface="Segoe UI" charset="0"/>
                      </a:endParaRPr>
                    </a:p>
                  </a:txBody>
                  <a:tcPr marL="84406" marR="84406" marT="42203" marB="42203">
                    <a:solidFill>
                      <a:srgbClr val="00A499"/>
                    </a:solidFill>
                  </a:tcPr>
                </a:tc>
                <a:extLst>
                  <a:ext uri="{0D108BD9-81ED-4DB2-BD59-A6C34878D82A}">
                    <a16:rowId xmlns="" xmlns:a16="http://schemas.microsoft.com/office/drawing/2014/main" val="10000"/>
                  </a:ext>
                </a:extLst>
              </a:tr>
              <a:tr h="579435">
                <a:tc>
                  <a:txBody>
                    <a:bodyPr/>
                    <a:lstStyle/>
                    <a:p>
                      <a:pPr>
                        <a:spcBef>
                          <a:spcPts val="600"/>
                        </a:spcBef>
                        <a:spcAft>
                          <a:spcPts val="600"/>
                        </a:spcAft>
                      </a:pPr>
                      <a:r>
                        <a:rPr lang="x-none" sz="1000" dirty="0">
                          <a:effectLst/>
                        </a:rPr>
                        <a:t>High</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tc>
                  <a:txBody>
                    <a:bodyPr/>
                    <a:lstStyle/>
                    <a:p>
                      <a:pPr>
                        <a:spcBef>
                          <a:spcPts val="600"/>
                        </a:spcBef>
                        <a:spcAft>
                          <a:spcPts val="600"/>
                        </a:spcAft>
                      </a:pPr>
                      <a:r>
                        <a:rPr lang="x-none" sz="1000" dirty="0">
                          <a:effectLst/>
                        </a:rPr>
                        <a:t>There is a strong system of internal control which has been effectively designed to meet the system objectives, and that controls are consistently applied in all areas reviewed.</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0001"/>
                  </a:ext>
                </a:extLst>
              </a:tr>
              <a:tr h="504056">
                <a:tc>
                  <a:txBody>
                    <a:bodyPr/>
                    <a:lstStyle/>
                    <a:p>
                      <a:pPr>
                        <a:spcBef>
                          <a:spcPts val="600"/>
                        </a:spcBef>
                        <a:spcAft>
                          <a:spcPts val="600"/>
                        </a:spcAft>
                      </a:pPr>
                      <a:r>
                        <a:rPr lang="x-none" sz="1000">
                          <a:effectLst/>
                        </a:rPr>
                        <a:t>Substantial</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tc>
                  <a:txBody>
                    <a:bodyPr/>
                    <a:lstStyle/>
                    <a:p>
                      <a:pPr>
                        <a:spcBef>
                          <a:spcPts val="600"/>
                        </a:spcBef>
                        <a:spcAft>
                          <a:spcPts val="600"/>
                        </a:spcAft>
                      </a:pPr>
                      <a:r>
                        <a:rPr lang="x-none" sz="1000" dirty="0">
                          <a:effectLst/>
                        </a:rPr>
                        <a:t>There is a good system of internal control designed to meet the system objectives, and that controls are generally being applied consistently. </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0002"/>
                  </a:ext>
                </a:extLst>
              </a:tr>
              <a:tr h="596098">
                <a:tc>
                  <a:txBody>
                    <a:bodyPr/>
                    <a:lstStyle/>
                    <a:p>
                      <a:pPr>
                        <a:spcBef>
                          <a:spcPts val="600"/>
                        </a:spcBef>
                        <a:spcAft>
                          <a:spcPts val="600"/>
                        </a:spcAft>
                      </a:pPr>
                      <a:r>
                        <a:rPr lang="x-none" sz="1000">
                          <a:effectLst/>
                        </a:rPr>
                        <a:t>Moderate</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tc>
                  <a:txBody>
                    <a:bodyPr/>
                    <a:lstStyle/>
                    <a:p>
                      <a:pPr>
                        <a:spcBef>
                          <a:spcPts val="600"/>
                        </a:spcBef>
                        <a:spcAft>
                          <a:spcPts val="600"/>
                        </a:spcAft>
                      </a:pPr>
                      <a:r>
                        <a:rPr lang="x-none" sz="1000">
                          <a:effectLst/>
                        </a:rPr>
                        <a:t>There is an adequate system of internal control, however, in some areas weaknesses in design and/or inconsistent application of controls puts the achievement of some aspects of the system objectives at risk.</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0003"/>
                  </a:ext>
                </a:extLst>
              </a:tr>
              <a:tr h="279471">
                <a:tc>
                  <a:txBody>
                    <a:bodyPr/>
                    <a:lstStyle/>
                    <a:p>
                      <a:pPr>
                        <a:spcBef>
                          <a:spcPts val="600"/>
                        </a:spcBef>
                        <a:spcAft>
                          <a:spcPts val="600"/>
                        </a:spcAft>
                      </a:pPr>
                      <a:r>
                        <a:rPr lang="x-none" sz="1000">
                          <a:effectLst/>
                        </a:rPr>
                        <a:t>Limited</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tc>
                  <a:txBody>
                    <a:bodyPr/>
                    <a:lstStyle/>
                    <a:p>
                      <a:pPr>
                        <a:spcBef>
                          <a:spcPts val="600"/>
                        </a:spcBef>
                        <a:spcAft>
                          <a:spcPts val="600"/>
                        </a:spcAft>
                      </a:pPr>
                      <a:r>
                        <a:rPr lang="x-none" sz="1000">
                          <a:effectLst/>
                        </a:rPr>
                        <a:t>There is a compromised system of internal control as weaknesses in the design and/or inconsistent application of controls puts the achievement of the system objectives at risk.</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0004"/>
                  </a:ext>
                </a:extLst>
              </a:tr>
              <a:tr h="279471">
                <a:tc>
                  <a:txBody>
                    <a:bodyPr/>
                    <a:lstStyle/>
                    <a:p>
                      <a:pPr>
                        <a:spcBef>
                          <a:spcPts val="600"/>
                        </a:spcBef>
                        <a:spcAft>
                          <a:spcPts val="600"/>
                        </a:spcAft>
                      </a:pPr>
                      <a:r>
                        <a:rPr lang="x-none" sz="1000" dirty="0">
                          <a:effectLst/>
                        </a:rPr>
                        <a:t>No</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tc>
                  <a:txBody>
                    <a:bodyPr/>
                    <a:lstStyle/>
                    <a:p>
                      <a:pPr>
                        <a:spcBef>
                          <a:spcPts val="600"/>
                        </a:spcBef>
                        <a:spcAft>
                          <a:spcPts val="600"/>
                        </a:spcAft>
                      </a:pPr>
                      <a:r>
                        <a:rPr lang="x-none" sz="1000" dirty="0">
                          <a:effectLst/>
                        </a:rPr>
                        <a:t>There is an inadequate system of internal control as weaknesses in control, and/or consistent non-compliance with controls could/has resulted in failure to achieve the system objectives.</a:t>
                      </a:r>
                      <a:endParaRPr lang="en-GB" sz="1000" dirty="0">
                        <a:effectLst/>
                        <a:latin typeface="Arial" panose="020B0604020202020204" pitchFamily="34" charset="0"/>
                        <a:ea typeface="Cambria" panose="020405030504060302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0005"/>
                  </a:ext>
                </a:extLst>
              </a:tr>
            </a:tbl>
          </a:graphicData>
        </a:graphic>
      </p:graphicFrame>
      <p:sp>
        <p:nvSpPr>
          <p:cNvPr id="5" name="Title 1"/>
          <p:cNvSpPr txBox="1">
            <a:spLocks/>
          </p:cNvSpPr>
          <p:nvPr/>
        </p:nvSpPr>
        <p:spPr>
          <a:xfrm>
            <a:off x="118582" y="6201404"/>
            <a:ext cx="3057570" cy="351635"/>
          </a:xfrm>
          <a:prstGeom prst="rect">
            <a:avLst/>
          </a:prstGeom>
          <a:effectLst>
            <a:glow rad="508000">
              <a:schemeClr val="bg1"/>
            </a:glow>
          </a:effectLst>
        </p:spPr>
        <p:txBody>
          <a:bodyPr vert="horz" lIns="84406" tIns="42203" rIns="84406" bIns="42203" rtlCol="0" anchor="ctr">
            <a:normAutofit fontScale="97500"/>
          </a:bodyPr>
          <a:lstStyle>
            <a:lvl1pPr algn="l" defTabSz="914400" rtl="0" eaLnBrk="1" latinLnBrk="0" hangingPunct="1">
              <a:spcBef>
                <a:spcPct val="0"/>
              </a:spcBef>
              <a:buNone/>
              <a:defRPr sz="3600" kern="1200">
                <a:solidFill>
                  <a:srgbClr val="005C9E"/>
                </a:solidFill>
                <a:effectLst/>
                <a:latin typeface="Segoe UI" pitchFamily="34" charset="0"/>
                <a:ea typeface="Segoe UI" pitchFamily="34" charset="0"/>
                <a:cs typeface="Segoe UI" pitchFamily="34" charset="0"/>
              </a:defRPr>
            </a:lvl1pPr>
          </a:lstStyle>
          <a:p>
            <a:r>
              <a:rPr lang="en-GB" sz="831" dirty="0">
                <a:solidFill>
                  <a:schemeClr val="tx1">
                    <a:lumMod val="65000"/>
                    <a:lumOff val="35000"/>
                  </a:schemeClr>
                </a:solidFill>
                <a:latin typeface="Segoe UI" charset="0"/>
                <a:ea typeface="Segoe UI" charset="0"/>
                <a:cs typeface="Segoe UI" charset="0"/>
              </a:rPr>
              <a:t>Data Security and Protection Toolkit Assurance </a:t>
            </a:r>
            <a:r>
              <a:rPr lang="en-GB" sz="831" dirty="0" smtClean="0">
                <a:solidFill>
                  <a:schemeClr val="tx1">
                    <a:lumMod val="65000"/>
                    <a:lumOff val="35000"/>
                  </a:schemeClr>
                </a:solidFill>
                <a:latin typeface="Segoe UI" charset="0"/>
                <a:ea typeface="Segoe UI" charset="0"/>
                <a:cs typeface="Segoe UI" charset="0"/>
              </a:rPr>
              <a:t>2019/20</a:t>
            </a:r>
            <a:r>
              <a:rPr lang="en-US" sz="831" dirty="0">
                <a:solidFill>
                  <a:schemeClr val="tx1">
                    <a:lumMod val="65000"/>
                    <a:lumOff val="35000"/>
                  </a:schemeClr>
                </a:solidFill>
                <a:latin typeface="Segoe UI" charset="0"/>
                <a:ea typeface="Segoe UI" charset="0"/>
                <a:cs typeface="Segoe UI" charset="0"/>
              </a:rPr>
              <a:t/>
            </a:r>
            <a:br>
              <a:rPr lang="en-US" sz="831" dirty="0">
                <a:solidFill>
                  <a:schemeClr val="tx1">
                    <a:lumMod val="65000"/>
                    <a:lumOff val="35000"/>
                  </a:schemeClr>
                </a:solidFill>
                <a:latin typeface="Segoe UI" charset="0"/>
                <a:ea typeface="Segoe UI" charset="0"/>
                <a:cs typeface="Segoe UI" charset="0"/>
              </a:rPr>
            </a:br>
            <a:r>
              <a:rPr lang="en-GB" sz="831" dirty="0" smtClean="0">
                <a:solidFill>
                  <a:schemeClr val="tx1">
                    <a:lumMod val="65000"/>
                    <a:lumOff val="35000"/>
                  </a:schemeClr>
                </a:solidFill>
                <a:latin typeface="Segoe UI" charset="0"/>
                <a:ea typeface="Segoe UI" charset="0"/>
                <a:cs typeface="Segoe UI" charset="0"/>
              </a:rPr>
              <a:t>Wirral Community NHS </a:t>
            </a:r>
            <a:r>
              <a:rPr lang="en-GB" sz="831" dirty="0">
                <a:solidFill>
                  <a:schemeClr val="tx1">
                    <a:lumMod val="65000"/>
                    <a:lumOff val="35000"/>
                  </a:schemeClr>
                </a:solidFill>
                <a:latin typeface="Segoe UI" charset="0"/>
                <a:ea typeface="Segoe UI" charset="0"/>
                <a:cs typeface="Segoe UI" charset="0"/>
              </a:rPr>
              <a:t>Foundation Trust</a:t>
            </a:r>
            <a:endParaRPr lang="en-GB" sz="831" dirty="0">
              <a:solidFill>
                <a:schemeClr val="tx1">
                  <a:lumMod val="65000"/>
                  <a:lumOff val="35000"/>
                </a:schemeClr>
              </a:solidFill>
            </a:endParaRPr>
          </a:p>
        </p:txBody>
      </p:sp>
    </p:spTree>
    <p:extLst>
      <p:ext uri="{BB962C8B-B14F-4D97-AF65-F5344CB8AC3E}">
        <p14:creationId xmlns:p14="http://schemas.microsoft.com/office/powerpoint/2010/main" val="3852615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p:cNvGraphicFramePr>
          <p:nvPr>
            <p:extLst>
              <p:ext uri="{D42A27DB-BD31-4B8C-83A1-F6EECF244321}">
                <p14:modId xmlns:p14="http://schemas.microsoft.com/office/powerpoint/2010/main" val="769970109"/>
              </p:ext>
            </p:extLst>
          </p:nvPr>
        </p:nvGraphicFramePr>
        <p:xfrm>
          <a:off x="1403648" y="1458286"/>
          <a:ext cx="6558267" cy="4507275"/>
        </p:xfrm>
        <a:graphic>
          <a:graphicData uri="http://schemas.openxmlformats.org/drawingml/2006/table">
            <a:tbl>
              <a:tblPr firstRow="1" bandRow="1">
                <a:tableStyleId>{5C22544A-7EE6-4342-B048-85BDC9FD1C3A}</a:tableStyleId>
              </a:tblPr>
              <a:tblGrid>
                <a:gridCol w="624570">
                  <a:extLst>
                    <a:ext uri="{9D8B030D-6E8A-4147-A177-3AD203B41FA5}">
                      <a16:colId xmlns="" xmlns:a16="http://schemas.microsoft.com/office/drawing/2014/main" val="20000"/>
                    </a:ext>
                  </a:extLst>
                </a:gridCol>
                <a:gridCol w="479980">
                  <a:extLst>
                    <a:ext uri="{9D8B030D-6E8A-4147-A177-3AD203B41FA5}">
                      <a16:colId xmlns="" xmlns:a16="http://schemas.microsoft.com/office/drawing/2014/main" val="20001"/>
                    </a:ext>
                  </a:extLst>
                </a:gridCol>
                <a:gridCol w="5453717">
                  <a:extLst>
                    <a:ext uri="{9D8B030D-6E8A-4147-A177-3AD203B41FA5}">
                      <a16:colId xmlns="" xmlns:a16="http://schemas.microsoft.com/office/drawing/2014/main" val="20002"/>
                    </a:ext>
                  </a:extLst>
                </a:gridCol>
              </a:tblGrid>
              <a:tr h="239151">
                <a:tc gridSpan="2">
                  <a:txBody>
                    <a:bodyPr/>
                    <a:lstStyle/>
                    <a:p>
                      <a:pPr algn="ctr">
                        <a:spcBef>
                          <a:spcPts val="300"/>
                        </a:spcBef>
                        <a:spcAft>
                          <a:spcPts val="300"/>
                        </a:spcAft>
                      </a:pPr>
                      <a:r>
                        <a:rPr lang="en-GB" sz="1000" dirty="0" smtClean="0">
                          <a:latin typeface="Segoe UI" charset="0"/>
                          <a:ea typeface="Segoe UI" charset="0"/>
                          <a:cs typeface="Segoe UI" charset="0"/>
                        </a:rPr>
                        <a:t>Risk</a:t>
                      </a:r>
                      <a:r>
                        <a:rPr lang="en-GB" sz="1000" baseline="0" dirty="0" smtClean="0">
                          <a:latin typeface="Segoe UI" charset="0"/>
                          <a:ea typeface="Segoe UI" charset="0"/>
                          <a:cs typeface="Segoe UI" charset="0"/>
                        </a:rPr>
                        <a:t> Rating</a:t>
                      </a:r>
                      <a:endParaRPr lang="en-GB" sz="1000" dirty="0">
                        <a:latin typeface="Segoe UI" charset="0"/>
                        <a:ea typeface="Segoe UI" charset="0"/>
                        <a:cs typeface="Segoe UI" charset="0"/>
                      </a:endParaRPr>
                    </a:p>
                  </a:txBody>
                  <a:tcPr marL="84406" marR="84406" marT="42203" marB="42203">
                    <a:solidFill>
                      <a:srgbClr val="00A499"/>
                    </a:solidFill>
                  </a:tcPr>
                </a:tc>
                <a:tc hMerge="1">
                  <a:txBody>
                    <a:bodyPr/>
                    <a:lstStyle/>
                    <a:p>
                      <a:pPr algn="ctr">
                        <a:spcBef>
                          <a:spcPts val="300"/>
                        </a:spcBef>
                        <a:spcAft>
                          <a:spcPts val="300"/>
                        </a:spcAft>
                      </a:pPr>
                      <a:endParaRPr lang="en-GB" sz="1100" dirty="0">
                        <a:latin typeface="Segoe UI" charset="0"/>
                        <a:ea typeface="Segoe UI" charset="0"/>
                        <a:cs typeface="Segoe UI" charset="0"/>
                      </a:endParaRPr>
                    </a:p>
                  </a:txBody>
                  <a:tcPr/>
                </a:tc>
                <a:tc>
                  <a:txBody>
                    <a:bodyPr/>
                    <a:lstStyle/>
                    <a:p>
                      <a:pPr algn="ctr">
                        <a:spcBef>
                          <a:spcPts val="300"/>
                        </a:spcBef>
                        <a:spcAft>
                          <a:spcPts val="300"/>
                        </a:spcAft>
                      </a:pPr>
                      <a:r>
                        <a:rPr lang="en-GB" sz="1000" dirty="0" smtClean="0">
                          <a:latin typeface="Segoe UI" charset="0"/>
                          <a:ea typeface="Segoe UI" charset="0"/>
                          <a:cs typeface="Segoe UI" charset="0"/>
                        </a:rPr>
                        <a:t>Rationale</a:t>
                      </a:r>
                      <a:endParaRPr lang="en-GB" sz="1000" dirty="0">
                        <a:latin typeface="Segoe UI" charset="0"/>
                        <a:ea typeface="Segoe UI" charset="0"/>
                        <a:cs typeface="Segoe UI" charset="0"/>
                      </a:endParaRPr>
                    </a:p>
                  </a:txBody>
                  <a:tcPr marL="84406" marR="84406" marT="42203" marB="42203">
                    <a:solidFill>
                      <a:srgbClr val="00A499"/>
                    </a:solidFill>
                  </a:tcPr>
                </a:tc>
                <a:extLst>
                  <a:ext uri="{0D108BD9-81ED-4DB2-BD59-A6C34878D82A}">
                    <a16:rowId xmlns="" xmlns:a16="http://schemas.microsoft.com/office/drawing/2014/main" val="10000"/>
                  </a:ext>
                </a:extLst>
              </a:tr>
              <a:tr h="1688123">
                <a:tc>
                  <a:txBody>
                    <a:bodyPr/>
                    <a:lstStyle/>
                    <a:p>
                      <a:r>
                        <a:rPr lang="en-GB" sz="900" dirty="0" smtClean="0">
                          <a:latin typeface="Segoe UI" panose="020B0502040204020203" pitchFamily="34" charset="0"/>
                          <a:cs typeface="Segoe UI" panose="020B0502040204020203" pitchFamily="34" charset="0"/>
                        </a:rPr>
                        <a:t>Critical</a:t>
                      </a:r>
                      <a:endParaRPr lang="en-GB" sz="900" dirty="0">
                        <a:latin typeface="Segoe UI" panose="020B0502040204020203" pitchFamily="34" charset="0"/>
                        <a:cs typeface="Segoe UI" panose="020B0502040204020203" pitchFamily="34" charset="0"/>
                      </a:endParaRPr>
                    </a:p>
                  </a:txBody>
                  <a:tcPr marL="84406" marR="84406" marT="42203" marB="42203"/>
                </a:tc>
                <a:tc>
                  <a:txBody>
                    <a:bodyPr/>
                    <a:lstStyle/>
                    <a:p>
                      <a:endParaRPr lang="en-GB" sz="900" dirty="0">
                        <a:latin typeface="Segoe UI" panose="020B0502040204020203" pitchFamily="34" charset="0"/>
                        <a:cs typeface="Segoe UI" panose="020B0502040204020203" pitchFamily="34" charset="0"/>
                      </a:endParaRPr>
                    </a:p>
                  </a:txBody>
                  <a:tcPr marL="84406" marR="84406" marT="42203" marB="42203"/>
                </a:tc>
                <a:tc>
                  <a:txBody>
                    <a:bodyPr/>
                    <a:lstStyle/>
                    <a:p>
                      <a:pPr>
                        <a:spcBef>
                          <a:spcPts val="600"/>
                        </a:spcBef>
                        <a:spcAft>
                          <a:spcPts val="600"/>
                        </a:spcAft>
                      </a:pPr>
                      <a:r>
                        <a:rPr lang="x-none" sz="900" dirty="0">
                          <a:effectLst/>
                          <a:latin typeface="Arial" panose="020B0604020202020204" pitchFamily="34" charset="0"/>
                          <a:ea typeface="Cambria" panose="02040503050406030204" pitchFamily="18" charset="0"/>
                          <a:cs typeface="Times New Roman" panose="02020603050405020304" pitchFamily="18" charset="0"/>
                        </a:rPr>
                        <a:t>Control weakness that could have a significant impact upon, not only the system, function or process objectives but also the achievement of the organisation’s objectives in relation to:</a:t>
                      </a: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p>
                      <a:pPr marL="342900" lvl="0" indent="-342900">
                        <a:spcBef>
                          <a:spcPts val="600"/>
                        </a:spcBef>
                        <a:spcAft>
                          <a:spcPts val="600"/>
                        </a:spcAft>
                        <a:buFont typeface="Symbol" panose="05050102010706020507" pitchFamily="18" charset="2"/>
                        <a:buChar char=""/>
                      </a:pPr>
                      <a:r>
                        <a:rPr lang="x-none" sz="900" dirty="0">
                          <a:effectLst/>
                          <a:latin typeface="Arial" panose="020B0604020202020204" pitchFamily="34" charset="0"/>
                          <a:ea typeface="Cambria" panose="02040503050406030204" pitchFamily="18" charset="0"/>
                          <a:cs typeface="Times New Roman" panose="02020603050405020304" pitchFamily="18" charset="0"/>
                        </a:rPr>
                        <a:t>the efficient and effective use of resources</a:t>
                      </a: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p>
                      <a:pPr marL="342900" lvl="0" indent="-342900">
                        <a:spcBef>
                          <a:spcPts val="600"/>
                        </a:spcBef>
                        <a:spcAft>
                          <a:spcPts val="600"/>
                        </a:spcAft>
                        <a:buFont typeface="Symbol" panose="05050102010706020507" pitchFamily="18" charset="2"/>
                        <a:buChar char=""/>
                      </a:pPr>
                      <a:r>
                        <a:rPr lang="x-none" sz="900" dirty="0">
                          <a:effectLst/>
                          <a:latin typeface="Arial" panose="020B0604020202020204" pitchFamily="34" charset="0"/>
                          <a:ea typeface="Cambria" panose="02040503050406030204" pitchFamily="18" charset="0"/>
                          <a:cs typeface="Times New Roman" panose="02020603050405020304" pitchFamily="18" charset="0"/>
                        </a:rPr>
                        <a:t>the safeguarding of assets</a:t>
                      </a: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p>
                      <a:pPr marL="342900" lvl="0" indent="-342900">
                        <a:spcBef>
                          <a:spcPts val="600"/>
                        </a:spcBef>
                        <a:spcAft>
                          <a:spcPts val="600"/>
                        </a:spcAft>
                        <a:buFont typeface="Symbol" panose="05050102010706020507" pitchFamily="18" charset="2"/>
                        <a:buChar char=""/>
                      </a:pPr>
                      <a:r>
                        <a:rPr lang="x-none" sz="900" dirty="0">
                          <a:effectLst/>
                          <a:latin typeface="Arial" panose="020B0604020202020204" pitchFamily="34" charset="0"/>
                          <a:ea typeface="Cambria" panose="02040503050406030204" pitchFamily="18" charset="0"/>
                          <a:cs typeface="Times New Roman" panose="02020603050405020304" pitchFamily="18" charset="0"/>
                        </a:rPr>
                        <a:t>the preparation of reliable financial and operational information</a:t>
                      </a: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p>
                      <a:pPr marL="342900" lvl="0" indent="-342900">
                        <a:spcBef>
                          <a:spcPts val="600"/>
                        </a:spcBef>
                        <a:spcAft>
                          <a:spcPts val="600"/>
                        </a:spcAft>
                        <a:buFont typeface="Symbol" panose="05050102010706020507" pitchFamily="18" charset="2"/>
                        <a:buChar char=""/>
                      </a:pPr>
                      <a:r>
                        <a:rPr lang="x-none" sz="900" dirty="0">
                          <a:effectLst/>
                          <a:latin typeface="Arial" panose="020B0604020202020204" pitchFamily="34" charset="0"/>
                          <a:ea typeface="Cambria" panose="02040503050406030204" pitchFamily="18" charset="0"/>
                          <a:cs typeface="Times New Roman" panose="02020603050405020304" pitchFamily="18" charset="0"/>
                        </a:rPr>
                        <a:t>compliance with laws and regulations</a:t>
                      </a:r>
                      <a:r>
                        <a:rPr lang="x-none" sz="900" dirty="0" smtClean="0">
                          <a:effectLst/>
                          <a:latin typeface="Arial" panose="020B0604020202020204" pitchFamily="34" charset="0"/>
                          <a:ea typeface="Cambria" panose="02040503050406030204" pitchFamily="18" charset="0"/>
                          <a:cs typeface="Times New Roman" panose="02020603050405020304" pitchFamily="18" charset="0"/>
                        </a:rPr>
                        <a:t>.</a:t>
                      </a:r>
                      <a:endParaRPr lang="en-GB" sz="900" dirty="0" smtClean="0">
                        <a:effectLst/>
                        <a:latin typeface="Arial" panose="020B0604020202020204" pitchFamily="34" charset="0"/>
                        <a:ea typeface="Cambria" panose="02040503050406030204" pitchFamily="18" charset="0"/>
                        <a:cs typeface="Times New Roman" panose="02020603050405020304" pitchFamily="18" charset="0"/>
                      </a:endParaRPr>
                    </a:p>
                    <a:p>
                      <a:pPr marL="342900" lvl="0" indent="-342900">
                        <a:spcBef>
                          <a:spcPts val="600"/>
                        </a:spcBef>
                        <a:spcAft>
                          <a:spcPts val="600"/>
                        </a:spcAft>
                        <a:buFont typeface="Symbol" panose="05050102010706020507" pitchFamily="18" charset="2"/>
                        <a:buChar char=""/>
                      </a:pP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txBody>
                  <a:tcPr marL="63305" marR="63305" marT="0" marB="0"/>
                </a:tc>
                <a:extLst>
                  <a:ext uri="{0D108BD9-81ED-4DB2-BD59-A6C34878D82A}">
                    <a16:rowId xmlns="" xmlns:a16="http://schemas.microsoft.com/office/drawing/2014/main" val="10001"/>
                  </a:ext>
                </a:extLst>
              </a:tr>
              <a:tr h="844062">
                <a:tc>
                  <a:txBody>
                    <a:bodyPr/>
                    <a:lstStyle/>
                    <a:p>
                      <a:pPr>
                        <a:lnSpc>
                          <a:spcPct val="114000"/>
                        </a:lnSpc>
                        <a:spcBef>
                          <a:spcPts val="300"/>
                        </a:spcBef>
                        <a:spcAft>
                          <a:spcPts val="300"/>
                        </a:spcAft>
                      </a:pPr>
                      <a:r>
                        <a:rPr lang="en-GB" sz="900" dirty="0" smtClean="0">
                          <a:latin typeface="Segoe UI" panose="020B0502040204020203" pitchFamily="34" charset="0"/>
                          <a:ea typeface="Segoe UI" charset="0"/>
                          <a:cs typeface="Segoe UI" panose="020B0502040204020203" pitchFamily="34" charset="0"/>
                        </a:rPr>
                        <a:t>High</a:t>
                      </a:r>
                    </a:p>
                  </a:txBody>
                  <a:tcPr marL="84406" marR="84406" marT="42203" marB="42203"/>
                </a:tc>
                <a:tc>
                  <a:txBody>
                    <a:bodyPr/>
                    <a:lstStyle/>
                    <a:p>
                      <a:pPr algn="ctr">
                        <a:lnSpc>
                          <a:spcPct val="114000"/>
                        </a:lnSpc>
                        <a:spcBef>
                          <a:spcPts val="300"/>
                        </a:spcBef>
                        <a:spcAft>
                          <a:spcPts val="300"/>
                        </a:spcAft>
                      </a:pPr>
                      <a:endParaRPr lang="en-GB" sz="900" dirty="0">
                        <a:solidFill>
                          <a:srgbClr val="00B050"/>
                        </a:solidFill>
                        <a:latin typeface="Segoe UI" panose="020B0502040204020203" pitchFamily="34" charset="0"/>
                        <a:ea typeface="Segoe UI" charset="0"/>
                        <a:cs typeface="Segoe UI" panose="020B0502040204020203" pitchFamily="34" charset="0"/>
                      </a:endParaRPr>
                    </a:p>
                  </a:txBody>
                  <a:tcPr marL="84406" marR="84406" marT="42203" marB="42203"/>
                </a:tc>
                <a:tc>
                  <a:txBody>
                    <a:bodyPr/>
                    <a:lstStyle/>
                    <a:p>
                      <a:pPr>
                        <a:spcBef>
                          <a:spcPts val="600"/>
                        </a:spcBef>
                        <a:spcAft>
                          <a:spcPts val="600"/>
                        </a:spcAft>
                      </a:pPr>
                      <a:r>
                        <a:rPr lang="x-none" sz="900" dirty="0">
                          <a:effectLst/>
                          <a:latin typeface="Arial" panose="020B0604020202020204" pitchFamily="34" charset="0"/>
                          <a:ea typeface="Cambria" panose="02040503050406030204" pitchFamily="18" charset="0"/>
                          <a:cs typeface="Times New Roman" panose="02020603050405020304" pitchFamily="18" charset="0"/>
                        </a:rPr>
                        <a:t>Control weakness that has or is likely to have a significant impact upon the achievement of key system, function or process objectives.  This weakness, whilst high impact for the system, function or process does not have a significant impact on the achievement of the overall organisation objectives</a:t>
                      </a:r>
                      <a:r>
                        <a:rPr lang="x-none" sz="900" dirty="0" smtClean="0">
                          <a:effectLst/>
                          <a:latin typeface="Arial" panose="020B0604020202020204" pitchFamily="34" charset="0"/>
                          <a:ea typeface="Cambria" panose="02040503050406030204" pitchFamily="18" charset="0"/>
                          <a:cs typeface="Times New Roman" panose="02020603050405020304" pitchFamily="18" charset="0"/>
                        </a:rPr>
                        <a:t>.</a:t>
                      </a:r>
                      <a:endParaRPr lang="en-GB" sz="900" dirty="0" smtClean="0">
                        <a:effectLst/>
                        <a:latin typeface="Arial" panose="020B0604020202020204" pitchFamily="34" charset="0"/>
                        <a:ea typeface="Cambria" panose="02040503050406030204" pitchFamily="18" charset="0"/>
                        <a:cs typeface="Times New Roman" panose="02020603050405020304" pitchFamily="18" charset="0"/>
                      </a:endParaRPr>
                    </a:p>
                    <a:p>
                      <a:pPr>
                        <a:spcBef>
                          <a:spcPts val="600"/>
                        </a:spcBef>
                        <a:spcAft>
                          <a:spcPts val="600"/>
                        </a:spcAft>
                      </a:pP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txBody>
                  <a:tcPr marL="63305" marR="63305" marT="0" marB="0"/>
                </a:tc>
                <a:extLst>
                  <a:ext uri="{0D108BD9-81ED-4DB2-BD59-A6C34878D82A}">
                    <a16:rowId xmlns="" xmlns:a16="http://schemas.microsoft.com/office/drawing/2014/main" val="10002"/>
                  </a:ext>
                </a:extLst>
              </a:tr>
              <a:tr h="1125415">
                <a:tc>
                  <a:txBody>
                    <a:bodyPr/>
                    <a:lstStyle/>
                    <a:p>
                      <a:pPr>
                        <a:lnSpc>
                          <a:spcPct val="114000"/>
                        </a:lnSpc>
                        <a:spcBef>
                          <a:spcPts val="300"/>
                        </a:spcBef>
                        <a:spcAft>
                          <a:spcPts val="300"/>
                        </a:spcAft>
                      </a:pPr>
                      <a:r>
                        <a:rPr lang="en-GB" sz="900" dirty="0" smtClean="0">
                          <a:latin typeface="Segoe UI" panose="020B0502040204020203" pitchFamily="34" charset="0"/>
                          <a:ea typeface="Segoe UI" charset="0"/>
                          <a:cs typeface="Segoe UI" panose="020B0502040204020203" pitchFamily="34" charset="0"/>
                        </a:rPr>
                        <a:t>Medium</a:t>
                      </a:r>
                    </a:p>
                  </a:txBody>
                  <a:tcPr marL="84406" marR="84406" marT="42203" marB="42203"/>
                </a:tc>
                <a:tc>
                  <a:txBody>
                    <a:bodyPr/>
                    <a:lstStyle/>
                    <a:p>
                      <a:pPr marL="0" marR="0" indent="0" algn="ctr" defTabSz="914400" rtl="0" eaLnBrk="1" fontAlgn="auto" latinLnBrk="0" hangingPunct="1">
                        <a:lnSpc>
                          <a:spcPct val="114000"/>
                        </a:lnSpc>
                        <a:spcBef>
                          <a:spcPts val="300"/>
                        </a:spcBef>
                        <a:spcAft>
                          <a:spcPts val="300"/>
                        </a:spcAft>
                        <a:buClrTx/>
                        <a:buSzTx/>
                        <a:buFontTx/>
                        <a:buNone/>
                        <a:tabLst/>
                        <a:defRPr/>
                      </a:pPr>
                      <a:endParaRPr lang="en-GB" sz="900" dirty="0" smtClean="0">
                        <a:latin typeface="Segoe UI" panose="020B0502040204020203" pitchFamily="34" charset="0"/>
                        <a:ea typeface="Segoe UI" charset="0"/>
                        <a:cs typeface="Segoe UI" panose="020B0502040204020203" pitchFamily="34" charset="0"/>
                      </a:endParaRPr>
                    </a:p>
                  </a:txBody>
                  <a:tcPr marL="84406" marR="84406" marT="42203" marB="42203"/>
                </a:tc>
                <a:tc>
                  <a:txBody>
                    <a:bodyPr/>
                    <a:lstStyle/>
                    <a:p>
                      <a:pPr>
                        <a:spcBef>
                          <a:spcPts val="600"/>
                        </a:spcBef>
                        <a:spcAft>
                          <a:spcPts val="600"/>
                        </a:spcAft>
                      </a:pPr>
                      <a:r>
                        <a:rPr lang="x-none" sz="900" dirty="0">
                          <a:effectLst/>
                          <a:latin typeface="Arial" panose="020B0604020202020204" pitchFamily="34" charset="0"/>
                          <a:ea typeface="Cambria" panose="02040503050406030204" pitchFamily="18" charset="0"/>
                          <a:cs typeface="Times New Roman" panose="02020603050405020304" pitchFamily="18" charset="0"/>
                        </a:rPr>
                        <a:t>Control weakness that:</a:t>
                      </a: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p>
                      <a:pPr marL="342900" lvl="0" indent="-342900">
                        <a:spcBef>
                          <a:spcPts val="600"/>
                        </a:spcBef>
                        <a:spcAft>
                          <a:spcPts val="600"/>
                        </a:spcAft>
                        <a:buFont typeface="Symbol" panose="05050102010706020507" pitchFamily="18" charset="2"/>
                        <a:buChar char=""/>
                      </a:pPr>
                      <a:r>
                        <a:rPr lang="x-none" sz="900" dirty="0">
                          <a:effectLst/>
                          <a:latin typeface="Arial" panose="020B0604020202020204" pitchFamily="34" charset="0"/>
                          <a:ea typeface="Cambria" panose="02040503050406030204" pitchFamily="18" charset="0"/>
                          <a:cs typeface="Times New Roman" panose="02020603050405020304" pitchFamily="18" charset="0"/>
                        </a:rPr>
                        <a:t>has a low impact on the achievement of the key system, function or process objectives;</a:t>
                      </a: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p>
                      <a:pPr marL="342900" lvl="0" indent="-342900">
                        <a:spcBef>
                          <a:spcPts val="600"/>
                        </a:spcBef>
                        <a:spcAft>
                          <a:spcPts val="600"/>
                        </a:spcAft>
                        <a:buFont typeface="Symbol" panose="05050102010706020507" pitchFamily="18" charset="2"/>
                        <a:buChar char=""/>
                      </a:pPr>
                      <a:r>
                        <a:rPr lang="x-none" sz="900" dirty="0">
                          <a:effectLst/>
                          <a:latin typeface="Arial" panose="020B0604020202020204" pitchFamily="34" charset="0"/>
                          <a:ea typeface="Cambria" panose="02040503050406030204" pitchFamily="18" charset="0"/>
                          <a:cs typeface="Times New Roman" panose="02020603050405020304" pitchFamily="18" charset="0"/>
                        </a:rPr>
                        <a:t>has exposed the system, function or process to a key risk, however the likelihood of this risk occurring is low</a:t>
                      </a:r>
                      <a:r>
                        <a:rPr lang="x-none" sz="900" dirty="0" smtClean="0">
                          <a:effectLst/>
                          <a:latin typeface="Arial" panose="020B0604020202020204" pitchFamily="34" charset="0"/>
                          <a:ea typeface="Cambria" panose="02040503050406030204" pitchFamily="18" charset="0"/>
                          <a:cs typeface="Times New Roman" panose="02020603050405020304" pitchFamily="18" charset="0"/>
                        </a:rPr>
                        <a:t>.</a:t>
                      </a:r>
                      <a:endParaRPr lang="en-GB" sz="900" dirty="0" smtClean="0">
                        <a:effectLst/>
                        <a:latin typeface="Arial" panose="020B0604020202020204" pitchFamily="34" charset="0"/>
                        <a:ea typeface="Cambria" panose="02040503050406030204" pitchFamily="18" charset="0"/>
                        <a:cs typeface="Times New Roman" panose="02020603050405020304" pitchFamily="18" charset="0"/>
                      </a:endParaRPr>
                    </a:p>
                    <a:p>
                      <a:pPr marL="342900" lvl="0" indent="-342900">
                        <a:spcBef>
                          <a:spcPts val="600"/>
                        </a:spcBef>
                        <a:spcAft>
                          <a:spcPts val="600"/>
                        </a:spcAft>
                        <a:buFont typeface="Symbol" panose="05050102010706020507" pitchFamily="18" charset="2"/>
                        <a:buChar char=""/>
                      </a:pP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txBody>
                  <a:tcPr marL="63305" marR="63305" marT="0" marB="0"/>
                </a:tc>
                <a:extLst>
                  <a:ext uri="{0D108BD9-81ED-4DB2-BD59-A6C34878D82A}">
                    <a16:rowId xmlns="" xmlns:a16="http://schemas.microsoft.com/office/drawing/2014/main" val="10003"/>
                  </a:ext>
                </a:extLst>
              </a:tr>
              <a:tr h="558942">
                <a:tc>
                  <a:txBody>
                    <a:bodyPr/>
                    <a:lstStyle/>
                    <a:p>
                      <a:pPr>
                        <a:lnSpc>
                          <a:spcPct val="114000"/>
                        </a:lnSpc>
                        <a:spcBef>
                          <a:spcPts val="0"/>
                        </a:spcBef>
                        <a:spcAft>
                          <a:spcPts val="0"/>
                        </a:spcAft>
                      </a:pPr>
                      <a:r>
                        <a:rPr lang="en-GB" sz="900" dirty="0" smtClean="0">
                          <a:latin typeface="Segoe UI" panose="020B0502040204020203" pitchFamily="34" charset="0"/>
                          <a:ea typeface="Segoe UI" charset="0"/>
                          <a:cs typeface="Segoe UI" panose="020B0502040204020203" pitchFamily="34" charset="0"/>
                        </a:rPr>
                        <a:t>Low</a:t>
                      </a:r>
                    </a:p>
                  </a:txBody>
                  <a:tcPr marL="84406" marR="84406" marT="42203" marB="42203"/>
                </a:tc>
                <a:tc>
                  <a:txBody>
                    <a:bodyPr/>
                    <a:lstStyle/>
                    <a:p>
                      <a:pPr marL="0" marR="0" indent="0" algn="ctr" defTabSz="914400" rtl="0" eaLnBrk="1" fontAlgn="auto" latinLnBrk="0" hangingPunct="1">
                        <a:lnSpc>
                          <a:spcPct val="114000"/>
                        </a:lnSpc>
                        <a:spcBef>
                          <a:spcPts val="0"/>
                        </a:spcBef>
                        <a:spcAft>
                          <a:spcPts val="0"/>
                        </a:spcAft>
                        <a:buClrTx/>
                        <a:buSzTx/>
                        <a:buFontTx/>
                        <a:buNone/>
                        <a:tabLst/>
                        <a:defRPr/>
                      </a:pPr>
                      <a:endParaRPr lang="en-GB" sz="900" dirty="0" smtClean="0">
                        <a:latin typeface="Segoe UI" panose="020B0502040204020203" pitchFamily="34" charset="0"/>
                        <a:ea typeface="Segoe UI" charset="0"/>
                        <a:cs typeface="Segoe UI" panose="020B0502040204020203" pitchFamily="34" charset="0"/>
                      </a:endParaRPr>
                    </a:p>
                  </a:txBody>
                  <a:tcPr marL="84406" marR="84406" marT="42203" marB="42203"/>
                </a:tc>
                <a:tc>
                  <a:txBody>
                    <a:bodyPr/>
                    <a:lstStyle/>
                    <a:p>
                      <a:pPr>
                        <a:spcBef>
                          <a:spcPts val="600"/>
                        </a:spcBef>
                        <a:spcAft>
                          <a:spcPts val="600"/>
                        </a:spcAft>
                      </a:pPr>
                      <a:r>
                        <a:rPr lang="x-none" sz="900" dirty="0">
                          <a:effectLst/>
                          <a:latin typeface="Arial" panose="020B0604020202020204" pitchFamily="34" charset="0"/>
                          <a:ea typeface="Cambria" panose="02040503050406030204" pitchFamily="18" charset="0"/>
                          <a:cs typeface="Times New Roman" panose="02020603050405020304" pitchFamily="18" charset="0"/>
                        </a:rPr>
                        <a:t>Control weakness that does not impact upon the achievement of key system, function or process objectives; however implementation of the recommendation would improve overall control.</a:t>
                      </a:r>
                      <a:endParaRPr lang="en-GB" sz="900" dirty="0">
                        <a:effectLst/>
                        <a:latin typeface="Arial" panose="020B0604020202020204" pitchFamily="34" charset="0"/>
                        <a:ea typeface="Cambria" panose="02040503050406030204" pitchFamily="18" charset="0"/>
                        <a:cs typeface="Times New Roman" panose="02020603050405020304" pitchFamily="18" charset="0"/>
                      </a:endParaRPr>
                    </a:p>
                  </a:txBody>
                  <a:tcPr marL="63305" marR="63305" marT="0" marB="0"/>
                </a:tc>
                <a:extLst>
                  <a:ext uri="{0D108BD9-81ED-4DB2-BD59-A6C34878D82A}">
                    <a16:rowId xmlns="" xmlns:a16="http://schemas.microsoft.com/office/drawing/2014/main" val="10004"/>
                  </a:ext>
                </a:extLst>
              </a:tr>
            </a:tbl>
          </a:graphicData>
        </a:graphic>
      </p:graphicFrame>
      <p:sp>
        <p:nvSpPr>
          <p:cNvPr id="4" name="Oval 3"/>
          <p:cNvSpPr/>
          <p:nvPr/>
        </p:nvSpPr>
        <p:spPr bwMode="auto">
          <a:xfrm>
            <a:off x="2081812" y="1848534"/>
            <a:ext cx="401955" cy="438584"/>
          </a:xfrm>
          <a:prstGeom prst="ellipse">
            <a:avLst/>
          </a:prstGeom>
          <a:solidFill>
            <a:srgbClr val="FF0000"/>
          </a:solidFill>
          <a:ln>
            <a:noFill/>
          </a:ln>
          <a:effectLst/>
          <a:scene3d>
            <a:camera prst="orthographicFront"/>
            <a:lightRig rig="threePt" dir="t"/>
          </a:scene3d>
          <a:sp3d>
            <a:bevelT/>
          </a:sp3d>
        </p:spPr>
        <p:txBody>
          <a:bodyPr rot="0" spcFirstLastPara="0" vertOverflow="overflow" horzOverflow="overflow" vert="horz" wrap="square" lIns="84406" tIns="42203" rIns="84406" bIns="42203" numCol="1" spcCol="0" rtlCol="0" fromWordArt="0" anchor="ctr" anchorCtr="0" forceAA="0" compatLnSpc="1">
            <a:prstTxWarp prst="textNoShape">
              <a:avLst/>
            </a:prstTxWarp>
            <a:spAutoFit/>
          </a:bodyPr>
          <a:lstStyle/>
          <a:p>
            <a:pPr eaLnBrk="0" fontAlgn="base" hangingPunct="0">
              <a:lnSpc>
                <a:spcPct val="114000"/>
              </a:lnSpc>
              <a:spcBef>
                <a:spcPct val="0"/>
              </a:spcBef>
              <a:spcAft>
                <a:spcPts val="554"/>
              </a:spcAft>
            </a:pPr>
            <a:endParaRPr lang="en-GB" sz="1292" b="1" dirty="0">
              <a:solidFill>
                <a:srgbClr val="1F497D"/>
              </a:solidFill>
              <a:latin typeface="Segoe UI" charset="0"/>
              <a:ea typeface="Segoe UI" charset="0"/>
              <a:cs typeface="Segoe UI" charset="0"/>
            </a:endParaRPr>
          </a:p>
        </p:txBody>
      </p:sp>
      <p:sp>
        <p:nvSpPr>
          <p:cNvPr id="5" name="Oval 4"/>
          <p:cNvSpPr/>
          <p:nvPr/>
        </p:nvSpPr>
        <p:spPr bwMode="auto">
          <a:xfrm>
            <a:off x="2081813" y="3476782"/>
            <a:ext cx="401954" cy="438584"/>
          </a:xfrm>
          <a:prstGeom prst="ellipse">
            <a:avLst/>
          </a:prstGeom>
          <a:solidFill>
            <a:schemeClr val="accent6"/>
          </a:solidFill>
          <a:ln>
            <a:noFill/>
          </a:ln>
          <a:effectLst/>
          <a:scene3d>
            <a:camera prst="orthographicFront"/>
            <a:lightRig rig="threePt" dir="t"/>
          </a:scene3d>
          <a:sp3d>
            <a:bevelT/>
          </a:sp3d>
        </p:spPr>
        <p:txBody>
          <a:bodyPr rot="0" spcFirstLastPara="0" vertOverflow="overflow" horzOverflow="overflow" vert="horz" wrap="square" lIns="84406" tIns="42203" rIns="84406" bIns="42203" numCol="1" spcCol="0" rtlCol="0" fromWordArt="0" anchor="ctr" anchorCtr="0" forceAA="0" compatLnSpc="1">
            <a:prstTxWarp prst="textNoShape">
              <a:avLst/>
            </a:prstTxWarp>
            <a:spAutoFit/>
          </a:bodyPr>
          <a:lstStyle/>
          <a:p>
            <a:pPr eaLnBrk="0" fontAlgn="base" hangingPunct="0">
              <a:lnSpc>
                <a:spcPct val="114000"/>
              </a:lnSpc>
              <a:spcBef>
                <a:spcPct val="0"/>
              </a:spcBef>
              <a:spcAft>
                <a:spcPts val="554"/>
              </a:spcAft>
            </a:pPr>
            <a:endParaRPr lang="en-GB" sz="1292" b="1" dirty="0">
              <a:solidFill>
                <a:srgbClr val="1F497D"/>
              </a:solidFill>
              <a:latin typeface="Segoe UI" charset="0"/>
              <a:ea typeface="Segoe UI" charset="0"/>
              <a:cs typeface="Segoe UI" charset="0"/>
            </a:endParaRPr>
          </a:p>
        </p:txBody>
      </p:sp>
      <p:sp>
        <p:nvSpPr>
          <p:cNvPr id="6" name="Oval 5"/>
          <p:cNvSpPr/>
          <p:nvPr/>
        </p:nvSpPr>
        <p:spPr bwMode="auto">
          <a:xfrm>
            <a:off x="2081812" y="5445224"/>
            <a:ext cx="360040" cy="438584"/>
          </a:xfrm>
          <a:prstGeom prst="ellipse">
            <a:avLst/>
          </a:prstGeom>
          <a:solidFill>
            <a:srgbClr val="00B050"/>
          </a:solidFill>
          <a:ln>
            <a:noFill/>
          </a:ln>
          <a:effectLst/>
          <a:scene3d>
            <a:camera prst="orthographicFront"/>
            <a:lightRig rig="threePt" dir="t"/>
          </a:scene3d>
          <a:sp3d>
            <a:bevelT/>
          </a:sp3d>
        </p:spPr>
        <p:txBody>
          <a:bodyPr rot="0" spcFirstLastPara="0" vertOverflow="overflow" horzOverflow="overflow" vert="horz" wrap="square" lIns="84406" tIns="42203" rIns="84406" bIns="42203" numCol="1" spcCol="0" rtlCol="0" fromWordArt="0" anchor="ctr" anchorCtr="0" forceAA="0" compatLnSpc="1">
            <a:prstTxWarp prst="textNoShape">
              <a:avLst/>
            </a:prstTxWarp>
            <a:spAutoFit/>
          </a:bodyPr>
          <a:lstStyle/>
          <a:p>
            <a:pPr eaLnBrk="0" fontAlgn="base" hangingPunct="0">
              <a:lnSpc>
                <a:spcPct val="114000"/>
              </a:lnSpc>
              <a:spcBef>
                <a:spcPct val="0"/>
              </a:spcBef>
              <a:spcAft>
                <a:spcPts val="554"/>
              </a:spcAft>
            </a:pPr>
            <a:endParaRPr lang="en-GB" sz="1292" b="1" dirty="0">
              <a:solidFill>
                <a:srgbClr val="1F497D"/>
              </a:solidFill>
              <a:latin typeface="Segoe UI" charset="0"/>
              <a:ea typeface="Segoe UI" charset="0"/>
              <a:cs typeface="Segoe UI" charset="0"/>
            </a:endParaRPr>
          </a:p>
        </p:txBody>
      </p:sp>
      <p:sp>
        <p:nvSpPr>
          <p:cNvPr id="7" name="Oval 6"/>
          <p:cNvSpPr/>
          <p:nvPr/>
        </p:nvSpPr>
        <p:spPr bwMode="auto">
          <a:xfrm>
            <a:off x="2081813" y="4346904"/>
            <a:ext cx="401954" cy="438584"/>
          </a:xfrm>
          <a:prstGeom prst="ellipse">
            <a:avLst/>
          </a:prstGeom>
          <a:solidFill>
            <a:srgbClr val="FFFF00"/>
          </a:solidFill>
          <a:ln>
            <a:noFill/>
          </a:ln>
          <a:effectLst/>
          <a:scene3d>
            <a:camera prst="orthographicFront"/>
            <a:lightRig rig="threePt" dir="t"/>
          </a:scene3d>
          <a:sp3d>
            <a:bevelT/>
          </a:sp3d>
        </p:spPr>
        <p:txBody>
          <a:bodyPr rot="0" spcFirstLastPara="0" vertOverflow="overflow" horzOverflow="overflow" vert="horz" wrap="square" lIns="84406" tIns="42203" rIns="84406" bIns="42203" numCol="1" spcCol="0" rtlCol="0" fromWordArt="0" anchor="ctr" anchorCtr="0" forceAA="0" compatLnSpc="1">
            <a:prstTxWarp prst="textNoShape">
              <a:avLst/>
            </a:prstTxWarp>
            <a:spAutoFit/>
          </a:bodyPr>
          <a:lstStyle/>
          <a:p>
            <a:pPr eaLnBrk="0" fontAlgn="base" hangingPunct="0">
              <a:lnSpc>
                <a:spcPct val="114000"/>
              </a:lnSpc>
              <a:spcBef>
                <a:spcPct val="0"/>
              </a:spcBef>
              <a:spcAft>
                <a:spcPts val="554"/>
              </a:spcAft>
            </a:pPr>
            <a:endParaRPr lang="en-GB" sz="1292" b="1" dirty="0">
              <a:solidFill>
                <a:srgbClr val="1F497D"/>
              </a:solidFill>
              <a:latin typeface="Segoe UI" charset="0"/>
              <a:ea typeface="Segoe UI" charset="0"/>
              <a:cs typeface="Segoe UI" charset="0"/>
            </a:endParaRPr>
          </a:p>
        </p:txBody>
      </p:sp>
      <p:sp>
        <p:nvSpPr>
          <p:cNvPr id="8" name="Rectangle 1"/>
          <p:cNvSpPr>
            <a:spLocks noChangeArrowheads="1"/>
          </p:cNvSpPr>
          <p:nvPr/>
        </p:nvSpPr>
        <p:spPr bwMode="auto">
          <a:xfrm>
            <a:off x="916209" y="698842"/>
            <a:ext cx="7710397" cy="3118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84406" tIns="42203" rIns="84406" bIns="42203" numCol="1" anchor="t" anchorCtr="0" compatLnSpc="1">
            <a:prstTxWarp prst="textNoShape">
              <a:avLst/>
            </a:prstTxWarp>
            <a:spAutoFit/>
          </a:bodyPr>
          <a:lstStyle/>
          <a:p>
            <a:pPr eaLnBrk="0" fontAlgn="base" hangingPunct="0">
              <a:lnSpc>
                <a:spcPct val="114000"/>
              </a:lnSpc>
              <a:spcBef>
                <a:spcPct val="0"/>
              </a:spcBef>
              <a:spcAft>
                <a:spcPts val="554"/>
              </a:spcAft>
            </a:pPr>
            <a:r>
              <a:rPr lang="en-GB" altLang="en-US" sz="1292" b="1" dirty="0">
                <a:solidFill>
                  <a:srgbClr val="00A499"/>
                </a:solidFill>
                <a:latin typeface="Segoe UI" charset="0"/>
                <a:ea typeface="Segoe UI" charset="0"/>
                <a:cs typeface="Segoe UI" charset="0"/>
              </a:rPr>
              <a:t>Assurance Definitions and Risk </a:t>
            </a:r>
            <a:r>
              <a:rPr lang="en-GB" altLang="en-US" sz="1292" b="1" dirty="0" smtClean="0">
                <a:solidFill>
                  <a:srgbClr val="00A499"/>
                </a:solidFill>
                <a:latin typeface="Segoe UI" charset="0"/>
                <a:ea typeface="Segoe UI" charset="0"/>
                <a:cs typeface="Segoe UI" charset="0"/>
              </a:rPr>
              <a:t>Classifications</a:t>
            </a:r>
            <a:endParaRPr lang="en-US" altLang="en-US" sz="1015" dirty="0">
              <a:solidFill>
                <a:prstClr val="black"/>
              </a:solidFill>
              <a:latin typeface="Segoe UI" charset="0"/>
              <a:ea typeface="Segoe UI" charset="0"/>
              <a:cs typeface="Segoe UI" charset="0"/>
            </a:endParaRPr>
          </a:p>
        </p:txBody>
      </p:sp>
      <p:sp>
        <p:nvSpPr>
          <p:cNvPr id="9" name="Title 1"/>
          <p:cNvSpPr txBox="1">
            <a:spLocks/>
          </p:cNvSpPr>
          <p:nvPr/>
        </p:nvSpPr>
        <p:spPr>
          <a:xfrm>
            <a:off x="118582" y="6201404"/>
            <a:ext cx="3057570" cy="351635"/>
          </a:xfrm>
          <a:prstGeom prst="rect">
            <a:avLst/>
          </a:prstGeom>
          <a:effectLst>
            <a:glow rad="508000">
              <a:schemeClr val="bg1"/>
            </a:glow>
          </a:effectLst>
        </p:spPr>
        <p:txBody>
          <a:bodyPr vert="horz" lIns="84406" tIns="42203" rIns="84406" bIns="42203" rtlCol="0" anchor="ctr">
            <a:normAutofit fontScale="97500"/>
          </a:bodyPr>
          <a:lstStyle>
            <a:lvl1pPr algn="l" defTabSz="914400" rtl="0" eaLnBrk="1" latinLnBrk="0" hangingPunct="1">
              <a:spcBef>
                <a:spcPct val="0"/>
              </a:spcBef>
              <a:buNone/>
              <a:defRPr sz="3600" kern="1200">
                <a:solidFill>
                  <a:srgbClr val="005C9E"/>
                </a:solidFill>
                <a:effectLst/>
                <a:latin typeface="Segoe UI" pitchFamily="34" charset="0"/>
                <a:ea typeface="Segoe UI" pitchFamily="34" charset="0"/>
                <a:cs typeface="Segoe UI" pitchFamily="34" charset="0"/>
              </a:defRPr>
            </a:lvl1pPr>
          </a:lstStyle>
          <a:p>
            <a:r>
              <a:rPr lang="en-GB" sz="831" dirty="0">
                <a:solidFill>
                  <a:schemeClr val="tx1">
                    <a:lumMod val="65000"/>
                    <a:lumOff val="35000"/>
                  </a:schemeClr>
                </a:solidFill>
                <a:latin typeface="Segoe UI" charset="0"/>
                <a:ea typeface="Segoe UI" charset="0"/>
                <a:cs typeface="Segoe UI" charset="0"/>
              </a:rPr>
              <a:t>Data Security and Protection Toolkit Assurance </a:t>
            </a:r>
            <a:r>
              <a:rPr lang="en-GB" sz="831" dirty="0" smtClean="0">
                <a:solidFill>
                  <a:schemeClr val="tx1">
                    <a:lumMod val="65000"/>
                    <a:lumOff val="35000"/>
                  </a:schemeClr>
                </a:solidFill>
                <a:latin typeface="Segoe UI" charset="0"/>
                <a:ea typeface="Segoe UI" charset="0"/>
                <a:cs typeface="Segoe UI" charset="0"/>
              </a:rPr>
              <a:t>2019/20</a:t>
            </a:r>
            <a:r>
              <a:rPr lang="en-US" sz="831" dirty="0">
                <a:solidFill>
                  <a:schemeClr val="tx1">
                    <a:lumMod val="65000"/>
                    <a:lumOff val="35000"/>
                  </a:schemeClr>
                </a:solidFill>
                <a:latin typeface="Segoe UI" charset="0"/>
                <a:ea typeface="Segoe UI" charset="0"/>
                <a:cs typeface="Segoe UI" charset="0"/>
              </a:rPr>
              <a:t/>
            </a:r>
            <a:br>
              <a:rPr lang="en-US" sz="831" dirty="0">
                <a:solidFill>
                  <a:schemeClr val="tx1">
                    <a:lumMod val="65000"/>
                    <a:lumOff val="35000"/>
                  </a:schemeClr>
                </a:solidFill>
                <a:latin typeface="Segoe UI" charset="0"/>
                <a:ea typeface="Segoe UI" charset="0"/>
                <a:cs typeface="Segoe UI" charset="0"/>
              </a:rPr>
            </a:br>
            <a:r>
              <a:rPr lang="en-GB" sz="831" dirty="0" smtClean="0">
                <a:solidFill>
                  <a:schemeClr val="tx1">
                    <a:lumMod val="65000"/>
                    <a:lumOff val="35000"/>
                  </a:schemeClr>
                </a:solidFill>
                <a:latin typeface="Segoe UI" charset="0"/>
                <a:ea typeface="Segoe UI" charset="0"/>
                <a:cs typeface="Segoe UI" charset="0"/>
              </a:rPr>
              <a:t>Wirral Community NHS </a:t>
            </a:r>
            <a:r>
              <a:rPr lang="en-GB" sz="831" dirty="0">
                <a:solidFill>
                  <a:schemeClr val="tx1">
                    <a:lumMod val="65000"/>
                    <a:lumOff val="35000"/>
                  </a:schemeClr>
                </a:solidFill>
                <a:latin typeface="Segoe UI" charset="0"/>
                <a:ea typeface="Segoe UI" charset="0"/>
                <a:cs typeface="Segoe UI" charset="0"/>
              </a:rPr>
              <a:t>Foundation Trust</a:t>
            </a:r>
            <a:endParaRPr lang="en-GB" sz="831" dirty="0">
              <a:solidFill>
                <a:schemeClr val="tx1">
                  <a:lumMod val="65000"/>
                  <a:lumOff val="35000"/>
                </a:schemeClr>
              </a:solidFill>
            </a:endParaRPr>
          </a:p>
        </p:txBody>
      </p:sp>
    </p:spTree>
    <p:extLst>
      <p:ext uri="{BB962C8B-B14F-4D97-AF65-F5344CB8AC3E}">
        <p14:creationId xmlns:p14="http://schemas.microsoft.com/office/powerpoint/2010/main" val="2280672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334733"/>
      </p:ext>
    </p:extLst>
  </p:cSld>
  <p:clrMapOvr>
    <a:masterClrMapping/>
  </p:clrMapOvr>
</p:sld>
</file>

<file path=ppt/theme/theme1.xml><?xml version="1.0" encoding="utf-8"?>
<a:theme xmlns:a="http://schemas.openxmlformats.org/drawingml/2006/main" name="MIAA Presentation 14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3-4 MIAA Presentation GROUP" id="{FB2A752A-89B3-458A-A5B9-0E440998F1D6}" vid="{55AC1E05-9CAE-4605-9825-579F04422B4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3-4 MIAA Presentation GROUP</Template>
  <TotalTime>6272</TotalTime>
  <Words>1140</Words>
  <Application>Microsoft Office PowerPoint</Application>
  <PresentationFormat>On-screen Show (4:3)</PresentationFormat>
  <Paragraphs>74</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MIAA Presentation 1415</vt:lpstr>
      <vt:lpstr>Data Security and Protection Toolkit Assurance 2019/20 </vt:lpstr>
      <vt:lpstr>PowerPoint Presentation</vt:lpstr>
      <vt:lpstr>PowerPoint Presentation</vt:lpstr>
      <vt:lpstr>PowerPoint Presentation</vt:lpstr>
      <vt:lpstr>PowerPoint Presentation</vt:lpstr>
      <vt:lpstr>PowerPoint Presentation</vt:lpstr>
      <vt:lpstr>PowerPoint Presentation</vt:lpstr>
    </vt:vector>
  </TitlesOfParts>
  <Company>NHS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Security and Protection Toolkit Assurance 2018/19</dc:title>
  <dc:creator>Paul Grimes</dc:creator>
  <cp:lastModifiedBy>Anna Simpson</cp:lastModifiedBy>
  <cp:revision>38</cp:revision>
  <dcterms:created xsi:type="dcterms:W3CDTF">2018-09-10T13:47:43Z</dcterms:created>
  <dcterms:modified xsi:type="dcterms:W3CDTF">2020-08-27T13:03:19Z</dcterms:modified>
</cp:coreProperties>
</file>